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7"/>
  </p:notesMasterIdLst>
  <p:handoutMasterIdLst>
    <p:handoutMasterId r:id="rId28"/>
  </p:handoutMasterIdLst>
  <p:sldIdLst>
    <p:sldId id="1779" r:id="rId7"/>
    <p:sldId id="2029" r:id="rId8"/>
    <p:sldId id="2030" r:id="rId9"/>
    <p:sldId id="2035" r:id="rId10"/>
    <p:sldId id="2050" r:id="rId11"/>
    <p:sldId id="2042" r:id="rId12"/>
    <p:sldId id="2045" r:id="rId13"/>
    <p:sldId id="2058" r:id="rId14"/>
    <p:sldId id="2060" r:id="rId15"/>
    <p:sldId id="2059" r:id="rId16"/>
    <p:sldId id="2062" r:id="rId17"/>
    <p:sldId id="2063" r:id="rId18"/>
    <p:sldId id="2064" r:id="rId19"/>
    <p:sldId id="2067" r:id="rId20"/>
    <p:sldId id="2061" r:id="rId21"/>
    <p:sldId id="2066" r:id="rId22"/>
    <p:sldId id="2068" r:id="rId23"/>
    <p:sldId id="2069" r:id="rId24"/>
    <p:sldId id="2057"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374154"/>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6291" autoAdjust="0"/>
  </p:normalViewPr>
  <p:slideViewPr>
    <p:cSldViewPr showGuides="1">
      <p:cViewPr varScale="1">
        <p:scale>
          <a:sx n="128" d="100"/>
          <a:sy n="128" d="100"/>
        </p:scale>
        <p:origin x="360" y="17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2024/6/10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8725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73837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johnysswlab.com/loop-optimizations-taking-matters-into-your-hands/" TargetMode="External"/><Relationship Id="rId2" Type="http://schemas.openxmlformats.org/officeDocument/2006/relationships/hyperlink" Target="https://johnysswlab.com/loop-optimizations-how-does-the-compiler-do-it/" TargetMode="External"/><Relationship Id="rId1" Type="http://schemas.openxmlformats.org/officeDocument/2006/relationships/slideLayout" Target="../slideLayouts/slideLayout10.xml"/><Relationship Id="rId6" Type="http://schemas.openxmlformats.org/officeDocument/2006/relationships/hyperlink" Target="https://en.wikipedia.org/wiki/Loop_optimization" TargetMode="External"/><Relationship Id="rId5" Type="http://schemas.openxmlformats.org/officeDocument/2006/relationships/hyperlink" Target="https://www.zhihu.com/people/chenqingyang" TargetMode="External"/><Relationship Id="rId4" Type="http://schemas.openxmlformats.org/officeDocument/2006/relationships/hyperlink" Target="https://blog.csdn.net/qq_36287943/article/details/10854245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a:solidFill>
                  <a:schemeClr val="bg1"/>
                </a:solidFill>
                <a:latin typeface="Microsoft YaHei" panose="020B0503020204020204" pitchFamily="34" charset="-122"/>
                <a:ea typeface="Microsoft YaHei" panose="020B0503020204020204" pitchFamily="34" charset="-122"/>
              </a:rPr>
              <a:t>-</a:t>
            </a:r>
            <a:r>
              <a:rPr lang="zh-CN" altLang="en-US" sz="4000">
                <a:solidFill>
                  <a:schemeClr val="bg1"/>
                </a:solidFill>
                <a:latin typeface="Microsoft YaHei" panose="020B0503020204020204" pitchFamily="34" charset="-122"/>
                <a:ea typeface="Microsoft YaHei" panose="020B0503020204020204" pitchFamily="34" charset="-122"/>
              </a:rPr>
              <a:t>后</a:t>
            </a:r>
            <a:r>
              <a:rPr lang="zh-CN" altLang="en-US" sz="4000" dirty="0">
                <a:solidFill>
                  <a:schemeClr val="bg1"/>
                </a:solidFill>
                <a:latin typeface="Microsoft YaHei" panose="020B0503020204020204" pitchFamily="34" charset="-122"/>
                <a:ea typeface="Microsoft YaHei" panose="020B0503020204020204" pitchFamily="34" charset="-122"/>
              </a:rPr>
              <a:t>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5472608"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算子优化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BA092-4BFE-244D-ACA6-FE19B1324DC7}"/>
              </a:ext>
            </a:extLst>
          </p:cNvPr>
          <p:cNvSpPr>
            <a:spLocks noGrp="1"/>
          </p:cNvSpPr>
          <p:nvPr>
            <p:ph type="title"/>
          </p:nvPr>
        </p:nvSpPr>
        <p:spPr/>
        <p:txBody>
          <a:bodyPr/>
          <a:lstStyle/>
          <a:p>
            <a:r>
              <a:rPr lang="zh-CN" altLang="en-US" dirty="0"/>
              <a:t>循环交换</a:t>
            </a:r>
            <a:endParaRPr kumimoji="1" lang="zh-CN" altLang="en-US" dirty="0"/>
          </a:p>
        </p:txBody>
      </p:sp>
      <p:sp>
        <p:nvSpPr>
          <p:cNvPr id="3" name="内容占位符 2">
            <a:extLst>
              <a:ext uri="{FF2B5EF4-FFF2-40B4-BE49-F238E27FC236}">
                <a16:creationId xmlns:a16="http://schemas.microsoft.com/office/drawing/2014/main" id="{424BC256-1F96-BE44-87DD-617452FEBDE0}"/>
              </a:ext>
            </a:extLst>
          </p:cNvPr>
          <p:cNvSpPr>
            <a:spLocks noGrp="1"/>
          </p:cNvSpPr>
          <p:nvPr>
            <p:ph sz="half" idx="1"/>
          </p:nvPr>
        </p:nvSpPr>
        <p:spPr>
          <a:xfrm>
            <a:off x="623635" y="1196752"/>
            <a:ext cx="10963473" cy="1034020"/>
          </a:xfrm>
        </p:spPr>
        <p:txBody>
          <a:bodyPr/>
          <a:lstStyle/>
          <a:p>
            <a:r>
              <a:rPr lang="zh-CN" altLang="en-US" dirty="0"/>
              <a:t>在多重循环中，采用迭代次数较小的循环驱动内层迭代次数较大的循环能减少内存的消耗，可以加快处理矩阵和图像的代码的速度。</a:t>
            </a:r>
          </a:p>
        </p:txBody>
      </p:sp>
      <p:pic>
        <p:nvPicPr>
          <p:cNvPr id="4" name="图片 3">
            <a:extLst>
              <a:ext uri="{FF2B5EF4-FFF2-40B4-BE49-F238E27FC236}">
                <a16:creationId xmlns:a16="http://schemas.microsoft.com/office/drawing/2014/main" id="{48D19AD6-D7B2-1243-ADEF-AAE850D653B8}"/>
              </a:ext>
            </a:extLst>
          </p:cNvPr>
          <p:cNvPicPr>
            <a:picLocks noChangeAspect="1"/>
          </p:cNvPicPr>
          <p:nvPr/>
        </p:nvPicPr>
        <p:blipFill>
          <a:blip r:embed="rId2"/>
          <a:stretch>
            <a:fillRect/>
          </a:stretch>
        </p:blipFill>
        <p:spPr>
          <a:xfrm>
            <a:off x="920794" y="2302780"/>
            <a:ext cx="10369153" cy="3875650"/>
          </a:xfrm>
          <a:prstGeom prst="rect">
            <a:avLst/>
          </a:prstGeom>
        </p:spPr>
      </p:pic>
    </p:spTree>
    <p:extLst>
      <p:ext uri="{BB962C8B-B14F-4D97-AF65-F5344CB8AC3E}">
        <p14:creationId xmlns:p14="http://schemas.microsoft.com/office/powerpoint/2010/main" val="1606427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E790F-1BCA-3D47-A151-22686EBFAD86}"/>
              </a:ext>
            </a:extLst>
          </p:cNvPr>
          <p:cNvSpPr>
            <a:spLocks noGrp="1"/>
          </p:cNvSpPr>
          <p:nvPr>
            <p:ph type="title"/>
          </p:nvPr>
        </p:nvSpPr>
        <p:spPr/>
        <p:txBody>
          <a:bodyPr/>
          <a:lstStyle/>
          <a:p>
            <a:r>
              <a:rPr lang="zh-CN" altLang="en-US" dirty="0"/>
              <a:t>循环变量实例化</a:t>
            </a:r>
            <a:endParaRPr kumimoji="1" lang="zh-CN" altLang="en-US" dirty="0"/>
          </a:p>
        </p:txBody>
      </p:sp>
      <p:sp>
        <p:nvSpPr>
          <p:cNvPr id="3" name="内容占位符 2">
            <a:extLst>
              <a:ext uri="{FF2B5EF4-FFF2-40B4-BE49-F238E27FC236}">
                <a16:creationId xmlns:a16="http://schemas.microsoft.com/office/drawing/2014/main" id="{CA946B61-18D6-D648-AD98-F9A5182FCC79}"/>
              </a:ext>
            </a:extLst>
          </p:cNvPr>
          <p:cNvSpPr>
            <a:spLocks noGrp="1"/>
          </p:cNvSpPr>
          <p:nvPr>
            <p:ph sz="half" idx="1"/>
          </p:nvPr>
        </p:nvSpPr>
        <p:spPr>
          <a:xfrm>
            <a:off x="623635" y="1268760"/>
            <a:ext cx="10963473" cy="4608512"/>
          </a:xfrm>
        </p:spPr>
        <p:txBody>
          <a:bodyPr/>
          <a:lstStyle/>
          <a:p>
            <a:r>
              <a:rPr kumimoji="1" lang="zh-CN" altLang="en-US" dirty="0"/>
              <a:t>循环体中的实例化变量放在训练外，避免每次都进行对象实例化。</a:t>
            </a:r>
            <a:endParaRPr kumimoji="1" lang="en-US" altLang="zh-CN" dirty="0"/>
          </a:p>
        </p:txBody>
      </p:sp>
      <p:pic>
        <p:nvPicPr>
          <p:cNvPr id="5" name="图片 4">
            <a:extLst>
              <a:ext uri="{FF2B5EF4-FFF2-40B4-BE49-F238E27FC236}">
                <a16:creationId xmlns:a16="http://schemas.microsoft.com/office/drawing/2014/main" id="{54D25F5E-2EC6-3247-B200-045AA9F829C5}"/>
              </a:ext>
            </a:extLst>
          </p:cNvPr>
          <p:cNvPicPr>
            <a:picLocks noChangeAspect="1"/>
          </p:cNvPicPr>
          <p:nvPr/>
        </p:nvPicPr>
        <p:blipFill>
          <a:blip r:embed="rId2"/>
          <a:stretch>
            <a:fillRect/>
          </a:stretch>
        </p:blipFill>
        <p:spPr>
          <a:xfrm>
            <a:off x="719563" y="1988840"/>
            <a:ext cx="10757636" cy="4120754"/>
          </a:xfrm>
          <a:prstGeom prst="rect">
            <a:avLst/>
          </a:prstGeom>
        </p:spPr>
      </p:pic>
    </p:spTree>
    <p:extLst>
      <p:ext uri="{BB962C8B-B14F-4D97-AF65-F5344CB8AC3E}">
        <p14:creationId xmlns:p14="http://schemas.microsoft.com/office/powerpoint/2010/main" val="1561829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EAEDF-55CF-E044-9CA0-C241F0B3A49F}"/>
              </a:ext>
            </a:extLst>
          </p:cNvPr>
          <p:cNvSpPr>
            <a:spLocks noGrp="1"/>
          </p:cNvSpPr>
          <p:nvPr>
            <p:ph type="title"/>
          </p:nvPr>
        </p:nvSpPr>
        <p:spPr/>
        <p:txBody>
          <a:bodyPr/>
          <a:lstStyle/>
          <a:p>
            <a:r>
              <a:rPr lang="zh-CN" altLang="en-US" dirty="0"/>
              <a:t>表达式外放</a:t>
            </a:r>
            <a:endParaRPr kumimoji="1" lang="zh-CN" altLang="en-US" dirty="0"/>
          </a:p>
        </p:txBody>
      </p:sp>
      <p:sp>
        <p:nvSpPr>
          <p:cNvPr id="3" name="内容占位符 2">
            <a:extLst>
              <a:ext uri="{FF2B5EF4-FFF2-40B4-BE49-F238E27FC236}">
                <a16:creationId xmlns:a16="http://schemas.microsoft.com/office/drawing/2014/main" id="{6D5CB8D6-02E2-8F45-AF80-44A7BE56A9AA}"/>
              </a:ext>
            </a:extLst>
          </p:cNvPr>
          <p:cNvSpPr>
            <a:spLocks noGrp="1"/>
          </p:cNvSpPr>
          <p:nvPr>
            <p:ph sz="half" idx="1"/>
          </p:nvPr>
        </p:nvSpPr>
        <p:spPr>
          <a:xfrm>
            <a:off x="623635" y="1315444"/>
            <a:ext cx="10963473" cy="4608512"/>
          </a:xfrm>
        </p:spPr>
        <p:txBody>
          <a:bodyPr/>
          <a:lstStyle/>
          <a:p>
            <a:r>
              <a:rPr kumimoji="1" lang="zh-CN" altLang="en-US" dirty="0"/>
              <a:t>循环体内重复计算的表达式放在训练体外面，避免每次都进行计算，以空间换时间。</a:t>
            </a:r>
          </a:p>
        </p:txBody>
      </p:sp>
      <p:pic>
        <p:nvPicPr>
          <p:cNvPr id="4" name="图片 3">
            <a:extLst>
              <a:ext uri="{FF2B5EF4-FFF2-40B4-BE49-F238E27FC236}">
                <a16:creationId xmlns:a16="http://schemas.microsoft.com/office/drawing/2014/main" id="{D2EC5E7D-F9C0-9A48-90EA-8815A1E652FE}"/>
              </a:ext>
            </a:extLst>
          </p:cNvPr>
          <p:cNvPicPr>
            <a:picLocks noChangeAspect="1"/>
          </p:cNvPicPr>
          <p:nvPr/>
        </p:nvPicPr>
        <p:blipFill rotWithShape="1">
          <a:blip r:embed="rId2"/>
          <a:srcRect t="2952" b="3640"/>
          <a:stretch/>
        </p:blipFill>
        <p:spPr>
          <a:xfrm>
            <a:off x="709529" y="1961229"/>
            <a:ext cx="10777704" cy="4222345"/>
          </a:xfrm>
          <a:prstGeom prst="rect">
            <a:avLst/>
          </a:prstGeom>
        </p:spPr>
      </p:pic>
    </p:spTree>
    <p:extLst>
      <p:ext uri="{BB962C8B-B14F-4D97-AF65-F5344CB8AC3E}">
        <p14:creationId xmlns:p14="http://schemas.microsoft.com/office/powerpoint/2010/main" val="1775250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94567-D2F4-C740-BE14-CD5FE80FF2CB}"/>
              </a:ext>
            </a:extLst>
          </p:cNvPr>
          <p:cNvSpPr>
            <a:spLocks noGrp="1"/>
          </p:cNvSpPr>
          <p:nvPr>
            <p:ph type="title"/>
          </p:nvPr>
        </p:nvSpPr>
        <p:spPr/>
        <p:txBody>
          <a:bodyPr/>
          <a:lstStyle/>
          <a:p>
            <a:r>
              <a:rPr lang="zh-CN" altLang="en-US" dirty="0"/>
              <a:t>循环终止调用</a:t>
            </a:r>
            <a:endParaRPr kumimoji="1" lang="zh-CN" altLang="en-US" dirty="0"/>
          </a:p>
        </p:txBody>
      </p:sp>
      <p:sp>
        <p:nvSpPr>
          <p:cNvPr id="3" name="内容占位符 2">
            <a:extLst>
              <a:ext uri="{FF2B5EF4-FFF2-40B4-BE49-F238E27FC236}">
                <a16:creationId xmlns:a16="http://schemas.microsoft.com/office/drawing/2014/main" id="{31EF0C3E-93C9-094E-9DBD-697374F53316}"/>
              </a:ext>
            </a:extLst>
          </p:cNvPr>
          <p:cNvSpPr>
            <a:spLocks noGrp="1"/>
          </p:cNvSpPr>
          <p:nvPr>
            <p:ph sz="half" idx="1"/>
          </p:nvPr>
        </p:nvSpPr>
        <p:spPr/>
        <p:txBody>
          <a:bodyPr/>
          <a:lstStyle/>
          <a:p>
            <a:r>
              <a:rPr lang="zh-CN" altLang="en-US" dirty="0"/>
              <a:t>消除循环终止时的方法调用</a:t>
            </a:r>
          </a:p>
        </p:txBody>
      </p:sp>
      <p:pic>
        <p:nvPicPr>
          <p:cNvPr id="4" name="图片 3">
            <a:extLst>
              <a:ext uri="{FF2B5EF4-FFF2-40B4-BE49-F238E27FC236}">
                <a16:creationId xmlns:a16="http://schemas.microsoft.com/office/drawing/2014/main" id="{D4060DB0-8425-5C43-A3CA-368E14086EB2}"/>
              </a:ext>
            </a:extLst>
          </p:cNvPr>
          <p:cNvPicPr>
            <a:picLocks noChangeAspect="1"/>
          </p:cNvPicPr>
          <p:nvPr/>
        </p:nvPicPr>
        <p:blipFill>
          <a:blip r:embed="rId2"/>
          <a:stretch>
            <a:fillRect/>
          </a:stretch>
        </p:blipFill>
        <p:spPr>
          <a:xfrm>
            <a:off x="623635" y="2348880"/>
            <a:ext cx="10963473" cy="3367431"/>
          </a:xfrm>
          <a:prstGeom prst="rect">
            <a:avLst/>
          </a:prstGeom>
        </p:spPr>
      </p:pic>
    </p:spTree>
    <p:extLst>
      <p:ext uri="{BB962C8B-B14F-4D97-AF65-F5344CB8AC3E}">
        <p14:creationId xmlns:p14="http://schemas.microsoft.com/office/powerpoint/2010/main" val="2214658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en-US" altLang="zh-CN" dirty="0"/>
              <a:t>AI</a:t>
            </a:r>
            <a:r>
              <a:rPr kumimoji="1" lang="zh-CN" altLang="en-US" dirty="0"/>
              <a:t>框架 </a:t>
            </a:r>
            <a:r>
              <a:rPr kumimoji="1" lang="en-US" altLang="zh-CN" dirty="0"/>
              <a:t>+</a:t>
            </a:r>
            <a:r>
              <a:rPr kumimoji="1" lang="zh-CN" altLang="en-US" dirty="0"/>
              <a:t> </a:t>
            </a:r>
            <a:r>
              <a:rPr kumimoji="1" lang="en-US" altLang="zh-CN" dirty="0"/>
              <a:t>CUDA/DSL</a:t>
            </a:r>
            <a:endParaRPr kumimoji="1" lang="zh-CN" altLang="en-US" dirty="0"/>
          </a:p>
        </p:txBody>
      </p:sp>
      <p:pic>
        <p:nvPicPr>
          <p:cNvPr id="9" name="图片 8">
            <a:extLst>
              <a:ext uri="{FF2B5EF4-FFF2-40B4-BE49-F238E27FC236}">
                <a16:creationId xmlns:a16="http://schemas.microsoft.com/office/drawing/2014/main" id="{C67FF209-9645-094D-9E41-19EB9397C902}"/>
              </a:ext>
            </a:extLst>
          </p:cNvPr>
          <p:cNvPicPr>
            <a:picLocks noChangeAspect="1"/>
          </p:cNvPicPr>
          <p:nvPr/>
        </p:nvPicPr>
        <p:blipFill>
          <a:blip r:embed="rId2"/>
          <a:stretch>
            <a:fillRect/>
          </a:stretch>
        </p:blipFill>
        <p:spPr>
          <a:xfrm>
            <a:off x="913805" y="836712"/>
            <a:ext cx="9093739" cy="5676408"/>
          </a:xfrm>
          <a:prstGeom prst="rect">
            <a:avLst/>
          </a:prstGeom>
        </p:spPr>
      </p:pic>
      <p:sp>
        <p:nvSpPr>
          <p:cNvPr id="10" name="矩形 9">
            <a:extLst>
              <a:ext uri="{FF2B5EF4-FFF2-40B4-BE49-F238E27FC236}">
                <a16:creationId xmlns:a16="http://schemas.microsoft.com/office/drawing/2014/main" id="{EEFCE810-2984-F14F-94A6-8DB53947E514}"/>
              </a:ext>
            </a:extLst>
          </p:cNvPr>
          <p:cNvSpPr/>
          <p:nvPr/>
        </p:nvSpPr>
        <p:spPr bwMode="auto">
          <a:xfrm>
            <a:off x="7754565" y="3674916"/>
            <a:ext cx="2448272" cy="978220"/>
          </a:xfrm>
          <a:custGeom>
            <a:avLst/>
            <a:gdLst>
              <a:gd name="connsiteX0" fmla="*/ 0 w 2448272"/>
              <a:gd name="connsiteY0" fmla="*/ 0 h 978220"/>
              <a:gd name="connsiteX1" fmla="*/ 661033 w 2448272"/>
              <a:gd name="connsiteY1" fmla="*/ 0 h 978220"/>
              <a:gd name="connsiteX2" fmla="*/ 1297584 w 2448272"/>
              <a:gd name="connsiteY2" fmla="*/ 0 h 978220"/>
              <a:gd name="connsiteX3" fmla="*/ 2448272 w 2448272"/>
              <a:gd name="connsiteY3" fmla="*/ 0 h 978220"/>
              <a:gd name="connsiteX4" fmla="*/ 2448272 w 2448272"/>
              <a:gd name="connsiteY4" fmla="*/ 489110 h 978220"/>
              <a:gd name="connsiteX5" fmla="*/ 2448272 w 2448272"/>
              <a:gd name="connsiteY5" fmla="*/ 978220 h 978220"/>
              <a:gd name="connsiteX6" fmla="*/ 1860687 w 2448272"/>
              <a:gd name="connsiteY6" fmla="*/ 978220 h 978220"/>
              <a:gd name="connsiteX7" fmla="*/ 1273101 w 2448272"/>
              <a:gd name="connsiteY7" fmla="*/ 978220 h 978220"/>
              <a:gd name="connsiteX8" fmla="*/ 661033 w 2448272"/>
              <a:gd name="connsiteY8" fmla="*/ 978220 h 978220"/>
              <a:gd name="connsiteX9" fmla="*/ 0 w 2448272"/>
              <a:gd name="connsiteY9" fmla="*/ 978220 h 978220"/>
              <a:gd name="connsiteX10" fmla="*/ 0 w 2448272"/>
              <a:gd name="connsiteY10" fmla="*/ 489110 h 978220"/>
              <a:gd name="connsiteX11" fmla="*/ 0 w 2448272"/>
              <a:gd name="connsiteY11" fmla="*/ 0 h 97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8272" h="978220" extrusionOk="0">
                <a:moveTo>
                  <a:pt x="0" y="0"/>
                </a:moveTo>
                <a:cubicBezTo>
                  <a:pt x="150777" y="-11739"/>
                  <a:pt x="527856" y="-3050"/>
                  <a:pt x="661033" y="0"/>
                </a:cubicBezTo>
                <a:cubicBezTo>
                  <a:pt x="794210" y="3050"/>
                  <a:pt x="1155469" y="3551"/>
                  <a:pt x="1297584" y="0"/>
                </a:cubicBezTo>
                <a:cubicBezTo>
                  <a:pt x="1439699" y="-3551"/>
                  <a:pt x="1959017" y="29603"/>
                  <a:pt x="2448272" y="0"/>
                </a:cubicBezTo>
                <a:cubicBezTo>
                  <a:pt x="2444393" y="134254"/>
                  <a:pt x="2472650" y="349708"/>
                  <a:pt x="2448272" y="489110"/>
                </a:cubicBezTo>
                <a:cubicBezTo>
                  <a:pt x="2423895" y="628512"/>
                  <a:pt x="2451840" y="873889"/>
                  <a:pt x="2448272" y="978220"/>
                </a:cubicBezTo>
                <a:cubicBezTo>
                  <a:pt x="2230874" y="954916"/>
                  <a:pt x="2053641" y="962288"/>
                  <a:pt x="1860687" y="978220"/>
                </a:cubicBezTo>
                <a:cubicBezTo>
                  <a:pt x="1667733" y="994152"/>
                  <a:pt x="1454275" y="987014"/>
                  <a:pt x="1273101" y="978220"/>
                </a:cubicBezTo>
                <a:cubicBezTo>
                  <a:pt x="1091927" y="969426"/>
                  <a:pt x="817098" y="955327"/>
                  <a:pt x="661033" y="978220"/>
                </a:cubicBezTo>
                <a:cubicBezTo>
                  <a:pt x="504968" y="1001113"/>
                  <a:pt x="219325" y="959655"/>
                  <a:pt x="0" y="978220"/>
                </a:cubicBezTo>
                <a:cubicBezTo>
                  <a:pt x="19928" y="844624"/>
                  <a:pt x="-7720" y="636324"/>
                  <a:pt x="0" y="489110"/>
                </a:cubicBezTo>
                <a:cubicBezTo>
                  <a:pt x="7720" y="341896"/>
                  <a:pt x="-10002" y="214666"/>
                  <a:pt x="0" y="0"/>
                </a:cubicBezTo>
                <a:close/>
              </a:path>
            </a:pathLst>
          </a:custGeom>
          <a:solidFill>
            <a:srgbClr val="C00000">
              <a:alpha val="9804"/>
            </a:srgbClr>
          </a:solidFill>
          <a:ln w="5715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947203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en-US" altLang="zh-CN" dirty="0"/>
              <a:t>AI</a:t>
            </a:r>
            <a:r>
              <a:rPr kumimoji="1" lang="zh-CN" altLang="en-US" dirty="0"/>
              <a:t>编译器的</a:t>
            </a:r>
            <a:endParaRPr kumimoji="1" lang="en-US" altLang="zh-CN" dirty="0"/>
          </a:p>
          <a:p>
            <a:r>
              <a:rPr kumimoji="1" lang="zh-CN" altLang="en-US" dirty="0"/>
              <a:t>算子优化</a:t>
            </a:r>
          </a:p>
        </p:txBody>
      </p:sp>
    </p:spTree>
    <p:extLst>
      <p:ext uri="{BB962C8B-B14F-4D97-AF65-F5344CB8AC3E}">
        <p14:creationId xmlns:p14="http://schemas.microsoft.com/office/powerpoint/2010/main" val="1913794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zh-CN" altLang="en-US" dirty="0"/>
              <a:t>算子调度优化方法</a:t>
            </a:r>
          </a:p>
        </p:txBody>
      </p:sp>
      <p:sp>
        <p:nvSpPr>
          <p:cNvPr id="3" name="内容占位符 2">
            <a:extLst>
              <a:ext uri="{FF2B5EF4-FFF2-40B4-BE49-F238E27FC236}">
                <a16:creationId xmlns:a16="http://schemas.microsoft.com/office/drawing/2014/main" id="{BD997C3B-9956-B341-8767-FDB321223CA0}"/>
              </a:ext>
            </a:extLst>
          </p:cNvPr>
          <p:cNvSpPr>
            <a:spLocks noGrp="1"/>
          </p:cNvSpPr>
          <p:nvPr>
            <p:ph sz="half" idx="1"/>
          </p:nvPr>
        </p:nvSpPr>
        <p:spPr/>
        <p:txBody>
          <a:bodyPr/>
          <a:lstStyle/>
          <a:p>
            <a:r>
              <a:rPr lang="zh-CN" altLang="en-US" dirty="0">
                <a:latin typeface="Gill Sans MT" panose="020B0502020104020203" pitchFamily="34" charset="0"/>
                <a:ea typeface="+mj-ea"/>
              </a:rPr>
              <a:t>循环展开（</a:t>
            </a:r>
            <a:r>
              <a:rPr lang="en-US" altLang="zh-CN" dirty="0">
                <a:latin typeface="Gill Sans MT" panose="020B0502020104020203" pitchFamily="34" charset="0"/>
                <a:ea typeface="+mj-ea"/>
              </a:rPr>
              <a:t>Loop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Unrolling</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循环分块（</a:t>
            </a:r>
            <a:r>
              <a:rPr lang="en-US" altLang="zh-CN" dirty="0">
                <a:latin typeface="Gill Sans MT" panose="020B0502020104020203" pitchFamily="34" charset="0"/>
                <a:ea typeface="+mj-ea"/>
              </a:rPr>
              <a:t>loop tiling</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循环重排（</a:t>
            </a:r>
            <a:r>
              <a:rPr lang="en-US" altLang="zh-CN" dirty="0">
                <a:latin typeface="Gill Sans MT" panose="020B0502020104020203" pitchFamily="34" charset="0"/>
                <a:ea typeface="+mj-ea"/>
              </a:rPr>
              <a:t>loop Reorder</a:t>
            </a:r>
            <a:r>
              <a:rPr lang="zh-CN" altLang="en-US" dirty="0">
                <a:latin typeface="Gill Sans MT" panose="020B0502020104020203" pitchFamily="34" charset="0"/>
                <a:ea typeface="+mj-ea"/>
              </a:rPr>
              <a:t>）</a:t>
            </a:r>
          </a:p>
          <a:p>
            <a:r>
              <a:rPr lang="zh-CN" altLang="en-US" dirty="0">
                <a:latin typeface="Gill Sans MT" panose="020B0502020104020203" pitchFamily="34" charset="0"/>
                <a:ea typeface="+mj-ea"/>
              </a:rPr>
              <a:t>循环融合（</a:t>
            </a:r>
            <a:r>
              <a:rPr lang="en-US" altLang="zh-CN" dirty="0">
                <a:latin typeface="Gill Sans MT" panose="020B0502020104020203" pitchFamily="34" charset="0"/>
                <a:ea typeface="+mj-ea"/>
              </a:rPr>
              <a:t>loop Fusion</a:t>
            </a:r>
            <a:r>
              <a:rPr lang="zh-CN" altLang="en-US" dirty="0">
                <a:latin typeface="Gill Sans MT" panose="020B0502020104020203" pitchFamily="34" charset="0"/>
                <a:ea typeface="+mj-ea"/>
              </a:rPr>
              <a:t>）</a:t>
            </a:r>
          </a:p>
          <a:p>
            <a:r>
              <a:rPr lang="zh-CN" altLang="en-US" dirty="0">
                <a:latin typeface="Gill Sans MT" panose="020B0502020104020203" pitchFamily="34" charset="0"/>
                <a:ea typeface="+mj-ea"/>
              </a:rPr>
              <a:t>循环拆分（</a:t>
            </a:r>
            <a:r>
              <a:rPr lang="en-US" altLang="zh-CN" dirty="0">
                <a:latin typeface="Gill Sans MT" panose="020B0502020104020203" pitchFamily="34" charset="0"/>
                <a:ea typeface="+mj-ea"/>
              </a:rPr>
              <a:t>loop Split</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向量化</a:t>
            </a:r>
            <a:r>
              <a:rPr lang="en-US" altLang="zh-CN" dirty="0">
                <a:latin typeface="Gill Sans MT" panose="020B0502020104020203" pitchFamily="34" charset="0"/>
                <a:ea typeface="+mj-ea"/>
              </a:rPr>
              <a:t> </a:t>
            </a:r>
            <a:r>
              <a:rPr lang="zh-CN" altLang="en-US" dirty="0">
                <a:latin typeface="Gill Sans MT" panose="020B0502020104020203" pitchFamily="34" charset="0"/>
                <a:ea typeface="+mj-ea"/>
              </a:rPr>
              <a:t>（</a:t>
            </a:r>
            <a:r>
              <a:rPr lang="en-US" altLang="zh-CN" dirty="0">
                <a:latin typeface="Gill Sans MT" panose="020B0502020104020203" pitchFamily="34" charset="0"/>
                <a:ea typeface="+mj-ea"/>
              </a:rPr>
              <a:t>Vector</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张量化（</a:t>
            </a:r>
            <a:r>
              <a:rPr lang="en-US" altLang="zh-CN" dirty="0">
                <a:latin typeface="Gill Sans MT" panose="020B0502020104020203" pitchFamily="34" charset="0"/>
                <a:ea typeface="+mj-ea"/>
              </a:rPr>
              <a:t>Tensor</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访存延迟（</a:t>
            </a:r>
            <a:r>
              <a:rPr lang="en-US" altLang="zh-CN" dirty="0">
                <a:latin typeface="Gill Sans MT" panose="020B0502020104020203" pitchFamily="34" charset="0"/>
                <a:ea typeface="+mj-ea"/>
              </a:rPr>
              <a:t> Latency Hiding </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a:p>
            <a:r>
              <a:rPr lang="zh-CN" altLang="en-US" dirty="0">
                <a:latin typeface="Gill Sans MT" panose="020B0502020104020203" pitchFamily="34" charset="0"/>
                <a:ea typeface="+mj-ea"/>
              </a:rPr>
              <a:t>存储分配（</a:t>
            </a:r>
            <a:r>
              <a:rPr lang="en-US" altLang="zh-CN" dirty="0">
                <a:latin typeface="Gill Sans MT" panose="020B0502020104020203" pitchFamily="34" charset="0"/>
                <a:ea typeface="+mj-ea"/>
              </a:rPr>
              <a:t>Memory</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Allocation</a:t>
            </a:r>
            <a:r>
              <a:rPr lang="zh-CN" altLang="en-US" dirty="0">
                <a:latin typeface="Gill Sans MT" panose="020B0502020104020203" pitchFamily="34" charset="0"/>
                <a:ea typeface="+mj-ea"/>
              </a:rPr>
              <a:t>）</a:t>
            </a:r>
            <a:endParaRPr lang="en-US" altLang="zh-CN" dirty="0">
              <a:latin typeface="Gill Sans MT" panose="020B0502020104020203" pitchFamily="34" charset="0"/>
              <a:ea typeface="+mj-ea"/>
            </a:endParaRPr>
          </a:p>
        </p:txBody>
      </p:sp>
      <p:sp>
        <p:nvSpPr>
          <p:cNvPr id="7" name="右大括号 6">
            <a:extLst>
              <a:ext uri="{FF2B5EF4-FFF2-40B4-BE49-F238E27FC236}">
                <a16:creationId xmlns:a16="http://schemas.microsoft.com/office/drawing/2014/main" id="{5FC7ECC9-74D9-6F4A-BAA3-5DA9FDCB3785}"/>
              </a:ext>
            </a:extLst>
          </p:cNvPr>
          <p:cNvSpPr/>
          <p:nvPr/>
        </p:nvSpPr>
        <p:spPr bwMode="auto">
          <a:xfrm>
            <a:off x="5090269" y="1628800"/>
            <a:ext cx="327813" cy="2232248"/>
          </a:xfrm>
          <a:custGeom>
            <a:avLst/>
            <a:gdLst>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63571 h 2232248"/>
              <a:gd name="connsiteX7" fmla="*/ 163907 w 327813"/>
              <a:gd name="connsiteY7" fmla="*/ 2204931 h 2232248"/>
              <a:gd name="connsiteX8" fmla="*/ 0 w 327813"/>
              <a:gd name="connsiteY8" fmla="*/ 2232248 h 2232248"/>
              <a:gd name="connsiteX9" fmla="*/ 0 w 327813"/>
              <a:gd name="connsiteY9" fmla="*/ 1718831 h 2232248"/>
              <a:gd name="connsiteX10" fmla="*/ 0 w 327813"/>
              <a:gd name="connsiteY10" fmla="*/ 1227736 h 2232248"/>
              <a:gd name="connsiteX11" fmla="*/ 0 w 327813"/>
              <a:gd name="connsiteY11" fmla="*/ 691997 h 2232248"/>
              <a:gd name="connsiteX12" fmla="*/ 0 w 327813"/>
              <a:gd name="connsiteY12" fmla="*/ 0 h 2232248"/>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95416 h 2232248"/>
              <a:gd name="connsiteX7" fmla="*/ 163907 w 327813"/>
              <a:gd name="connsiteY7" fmla="*/ 2204931 h 2232248"/>
              <a:gd name="connsiteX8" fmla="*/ 0 w 327813"/>
              <a:gd name="connsiteY8" fmla="*/ 2232248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813" h="2232248" stroke="0" extrusionOk="0">
                <a:moveTo>
                  <a:pt x="0" y="0"/>
                </a:moveTo>
                <a:cubicBezTo>
                  <a:pt x="91131" y="-20"/>
                  <a:pt x="163131" y="11889"/>
                  <a:pt x="163907" y="27317"/>
                </a:cubicBezTo>
                <a:cubicBezTo>
                  <a:pt x="185331" y="138039"/>
                  <a:pt x="157110" y="341398"/>
                  <a:pt x="163907" y="558062"/>
                </a:cubicBezTo>
                <a:cubicBezTo>
                  <a:pt x="170704" y="774726"/>
                  <a:pt x="160298" y="969841"/>
                  <a:pt x="163907" y="1088807"/>
                </a:cubicBezTo>
                <a:cubicBezTo>
                  <a:pt x="161008" y="1099175"/>
                  <a:pt x="235204" y="1102563"/>
                  <a:pt x="327814" y="1116124"/>
                </a:cubicBezTo>
                <a:cubicBezTo>
                  <a:pt x="236198" y="1115885"/>
                  <a:pt x="163361" y="1127504"/>
                  <a:pt x="163907" y="1143441"/>
                </a:cubicBezTo>
                <a:cubicBezTo>
                  <a:pt x="165093" y="1387803"/>
                  <a:pt x="139206" y="1480933"/>
                  <a:pt x="163907" y="1663571"/>
                </a:cubicBezTo>
                <a:cubicBezTo>
                  <a:pt x="188609" y="1846209"/>
                  <a:pt x="168151" y="1954585"/>
                  <a:pt x="163907" y="2204931"/>
                </a:cubicBezTo>
                <a:cubicBezTo>
                  <a:pt x="153752" y="2228069"/>
                  <a:pt x="86459" y="2248240"/>
                  <a:pt x="0" y="2232248"/>
                </a:cubicBezTo>
                <a:cubicBezTo>
                  <a:pt x="25006" y="2067689"/>
                  <a:pt x="2386" y="1954098"/>
                  <a:pt x="0" y="1718831"/>
                </a:cubicBezTo>
                <a:cubicBezTo>
                  <a:pt x="-2386" y="1483564"/>
                  <a:pt x="20634" y="1373802"/>
                  <a:pt x="0" y="1227736"/>
                </a:cubicBezTo>
                <a:cubicBezTo>
                  <a:pt x="-20634" y="1081671"/>
                  <a:pt x="26090" y="849267"/>
                  <a:pt x="0" y="691997"/>
                </a:cubicBezTo>
                <a:cubicBezTo>
                  <a:pt x="-26090" y="534727"/>
                  <a:pt x="13052" y="248907"/>
                  <a:pt x="0" y="0"/>
                </a:cubicBezTo>
                <a:close/>
              </a:path>
              <a:path w="327813" h="2232248" fill="none" extrusionOk="0">
                <a:moveTo>
                  <a:pt x="0" y="0"/>
                </a:moveTo>
                <a:cubicBezTo>
                  <a:pt x="91199" y="446"/>
                  <a:pt x="166301" y="11775"/>
                  <a:pt x="163907" y="27317"/>
                </a:cubicBezTo>
                <a:cubicBezTo>
                  <a:pt x="156946" y="166215"/>
                  <a:pt x="158193" y="315095"/>
                  <a:pt x="163907" y="558062"/>
                </a:cubicBezTo>
                <a:cubicBezTo>
                  <a:pt x="169621" y="801029"/>
                  <a:pt x="138481" y="950576"/>
                  <a:pt x="163907" y="1088807"/>
                </a:cubicBezTo>
                <a:cubicBezTo>
                  <a:pt x="174849" y="1112579"/>
                  <a:pt x="231645" y="1119201"/>
                  <a:pt x="327814" y="1116124"/>
                </a:cubicBezTo>
                <a:cubicBezTo>
                  <a:pt x="237117" y="1113099"/>
                  <a:pt x="161506" y="1130187"/>
                  <a:pt x="163907" y="1143441"/>
                </a:cubicBezTo>
                <a:cubicBezTo>
                  <a:pt x="141067" y="1405109"/>
                  <a:pt x="181280" y="1578666"/>
                  <a:pt x="163907" y="1695416"/>
                </a:cubicBezTo>
                <a:cubicBezTo>
                  <a:pt x="146534" y="1812167"/>
                  <a:pt x="156939" y="2035437"/>
                  <a:pt x="163907" y="2204931"/>
                </a:cubicBezTo>
                <a:cubicBezTo>
                  <a:pt x="160830" y="2212595"/>
                  <a:pt x="99275" y="2235256"/>
                  <a:pt x="0" y="2232248"/>
                </a:cubicBezTo>
              </a:path>
            </a:pathLst>
          </a:cu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94442C1-86D5-3040-B894-D634ECCAC127}"/>
              </a:ext>
            </a:extLst>
          </p:cNvPr>
          <p:cNvSpPr/>
          <p:nvPr/>
        </p:nvSpPr>
        <p:spPr>
          <a:xfrm>
            <a:off x="5961323" y="2514091"/>
            <a:ext cx="4395755"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循环优化（</a:t>
            </a:r>
            <a:r>
              <a:rPr lang="en-US" altLang="zh-CN" sz="2400" dirty="0">
                <a:solidFill>
                  <a:srgbClr val="374154"/>
                </a:solidFill>
                <a:latin typeface="Gill Sans MT" panose="020B0502020104020203" pitchFamily="34" charset="0"/>
                <a:ea typeface="Microsoft YaHei" panose="020B0503020204020204" pitchFamily="34" charset="-122"/>
              </a:rPr>
              <a:t>Loop</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9" name="右大括号 8">
            <a:extLst>
              <a:ext uri="{FF2B5EF4-FFF2-40B4-BE49-F238E27FC236}">
                <a16:creationId xmlns:a16="http://schemas.microsoft.com/office/drawing/2014/main" id="{31E10A60-00FD-814A-A536-883AE5C63D90}"/>
              </a:ext>
            </a:extLst>
          </p:cNvPr>
          <p:cNvSpPr/>
          <p:nvPr/>
        </p:nvSpPr>
        <p:spPr bwMode="auto">
          <a:xfrm>
            <a:off x="5090268" y="4015832"/>
            <a:ext cx="327813" cy="709312"/>
          </a:xfrm>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1EECF1C5-7B4B-2746-9F76-F8D938A37350}"/>
              </a:ext>
            </a:extLst>
          </p:cNvPr>
          <p:cNvSpPr/>
          <p:nvPr/>
        </p:nvSpPr>
        <p:spPr>
          <a:xfrm>
            <a:off x="5967047" y="4139655"/>
            <a:ext cx="5301451"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指令优化（</a:t>
            </a:r>
            <a:r>
              <a:rPr lang="en-US" altLang="zh-CN" sz="2400" dirty="0">
                <a:solidFill>
                  <a:srgbClr val="374154"/>
                </a:solidFill>
                <a:latin typeface="Gill Sans MT" panose="020B0502020104020203" pitchFamily="34" charset="0"/>
                <a:ea typeface="Microsoft YaHei" panose="020B0503020204020204" pitchFamily="34" charset="-122"/>
              </a:rPr>
              <a:t>Instructions</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11" name="右大括号 10">
            <a:extLst>
              <a:ext uri="{FF2B5EF4-FFF2-40B4-BE49-F238E27FC236}">
                <a16:creationId xmlns:a16="http://schemas.microsoft.com/office/drawing/2014/main" id="{927A0BA3-CC53-014E-8CAD-0554BFC7D5FE}"/>
              </a:ext>
            </a:extLst>
          </p:cNvPr>
          <p:cNvSpPr/>
          <p:nvPr/>
        </p:nvSpPr>
        <p:spPr bwMode="auto">
          <a:xfrm>
            <a:off x="5088050" y="4852850"/>
            <a:ext cx="327813" cy="709312"/>
          </a:xfrm>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2CD3FFEB-C49A-A14A-BE67-D812655CE9BF}"/>
              </a:ext>
            </a:extLst>
          </p:cNvPr>
          <p:cNvSpPr/>
          <p:nvPr/>
        </p:nvSpPr>
        <p:spPr>
          <a:xfrm>
            <a:off x="5967046" y="4976673"/>
            <a:ext cx="4812087"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存储优化（</a:t>
            </a:r>
            <a:r>
              <a:rPr lang="en-US" altLang="zh-CN" sz="2400" dirty="0">
                <a:solidFill>
                  <a:srgbClr val="374154"/>
                </a:solidFill>
                <a:latin typeface="Gill Sans MT" panose="020B0502020104020203" pitchFamily="34" charset="0"/>
                <a:ea typeface="Microsoft YaHei" panose="020B0503020204020204" pitchFamily="34" charset="-122"/>
              </a:rPr>
              <a:t>Memory</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Tree>
    <p:extLst>
      <p:ext uri="{BB962C8B-B14F-4D97-AF65-F5344CB8AC3E}">
        <p14:creationId xmlns:p14="http://schemas.microsoft.com/office/powerpoint/2010/main" val="3771144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301416-3C67-94A6-D14F-A42B33205752}"/>
              </a:ext>
            </a:extLst>
          </p:cNvPr>
          <p:cNvGrpSpPr/>
          <p:nvPr/>
        </p:nvGrpSpPr>
        <p:grpSpPr>
          <a:xfrm>
            <a:off x="3290069" y="2924944"/>
            <a:ext cx="4166943" cy="2759119"/>
            <a:chOff x="1878196" y="3118153"/>
            <a:chExt cx="4166943" cy="2759119"/>
          </a:xfrm>
        </p:grpSpPr>
        <p:sp>
          <p:nvSpPr>
            <p:cNvPr id="5" name="矩形 4">
              <a:extLst>
                <a:ext uri="{FF2B5EF4-FFF2-40B4-BE49-F238E27FC236}">
                  <a16:creationId xmlns:a16="http://schemas.microsoft.com/office/drawing/2014/main" id="{BEF90704-65FA-9D87-7904-6D356D3B9F3E}"/>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6" name="三角形 5">
              <a:extLst>
                <a:ext uri="{FF2B5EF4-FFF2-40B4-BE49-F238E27FC236}">
                  <a16:creationId xmlns:a16="http://schemas.microsoft.com/office/drawing/2014/main" id="{BAE0FBD8-ED85-45A8-6438-9CC365C658F3}"/>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7" name="直线连接符 6">
              <a:extLst>
                <a:ext uri="{FF2B5EF4-FFF2-40B4-BE49-F238E27FC236}">
                  <a16:creationId xmlns:a16="http://schemas.microsoft.com/office/drawing/2014/main" id="{D98B9A40-16C1-E7EC-19AD-66E75462DBC6}"/>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8" name="直线连接符 7">
              <a:extLst>
                <a:ext uri="{FF2B5EF4-FFF2-40B4-BE49-F238E27FC236}">
                  <a16:creationId xmlns:a16="http://schemas.microsoft.com/office/drawing/2014/main" id="{DFB9B902-D1BD-069D-8DB3-2456A2246719}"/>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9" name="矩形 8">
            <a:extLst>
              <a:ext uri="{FF2B5EF4-FFF2-40B4-BE49-F238E27FC236}">
                <a16:creationId xmlns:a16="http://schemas.microsoft.com/office/drawing/2014/main" id="{8836ECC7-A403-3683-5524-9CEFC1062200}"/>
              </a:ext>
            </a:extLst>
          </p:cNvPr>
          <p:cNvSpPr/>
          <p:nvPr/>
        </p:nvSpPr>
        <p:spPr>
          <a:xfrm>
            <a:off x="7941822" y="5081261"/>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10" name="矩形 9">
            <a:extLst>
              <a:ext uri="{FF2B5EF4-FFF2-40B4-BE49-F238E27FC236}">
                <a16:creationId xmlns:a16="http://schemas.microsoft.com/office/drawing/2014/main" id="{4ABB47A3-4DB9-47A6-C5A3-49EB59511868}"/>
              </a:ext>
            </a:extLst>
          </p:cNvPr>
          <p:cNvSpPr/>
          <p:nvPr/>
        </p:nvSpPr>
        <p:spPr>
          <a:xfrm>
            <a:off x="3191400" y="1296745"/>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11" name="直线箭头连接符 10">
            <a:extLst>
              <a:ext uri="{FF2B5EF4-FFF2-40B4-BE49-F238E27FC236}">
                <a16:creationId xmlns:a16="http://schemas.microsoft.com/office/drawing/2014/main" id="{0450F2DD-B1D7-B8CD-6494-17F22CC02168}"/>
              </a:ext>
            </a:extLst>
          </p:cNvPr>
          <p:cNvCxnSpPr>
            <a:cxnSpLocks/>
          </p:cNvCxnSpPr>
          <p:nvPr/>
        </p:nvCxnSpPr>
        <p:spPr bwMode="auto">
          <a:xfrm>
            <a:off x="3239091" y="5657325"/>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12" name="直线箭头连接符 11">
            <a:extLst>
              <a:ext uri="{FF2B5EF4-FFF2-40B4-BE49-F238E27FC236}">
                <a16:creationId xmlns:a16="http://schemas.microsoft.com/office/drawing/2014/main" id="{DAF2321A-2824-D4E9-840C-A6D57320DB94}"/>
              </a:ext>
            </a:extLst>
          </p:cNvPr>
          <p:cNvCxnSpPr>
            <a:cxnSpLocks/>
          </p:cNvCxnSpPr>
          <p:nvPr/>
        </p:nvCxnSpPr>
        <p:spPr bwMode="auto">
          <a:xfrm flipV="1">
            <a:off x="3290069" y="1725363"/>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13" name="直线连接符 12">
            <a:extLst>
              <a:ext uri="{FF2B5EF4-FFF2-40B4-BE49-F238E27FC236}">
                <a16:creationId xmlns:a16="http://schemas.microsoft.com/office/drawing/2014/main" id="{156EFCA0-D28A-23A5-208C-673FB2CCBA02}"/>
              </a:ext>
            </a:extLst>
          </p:cNvPr>
          <p:cNvCxnSpPr>
            <a:cxnSpLocks/>
          </p:cNvCxnSpPr>
          <p:nvPr/>
        </p:nvCxnSpPr>
        <p:spPr bwMode="auto">
          <a:xfrm>
            <a:off x="3290069" y="2924944"/>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14" name="矩形 13">
            <a:extLst>
              <a:ext uri="{FF2B5EF4-FFF2-40B4-BE49-F238E27FC236}">
                <a16:creationId xmlns:a16="http://schemas.microsoft.com/office/drawing/2014/main" id="{CCB1A91E-290A-928D-3F93-CAD496E338DB}"/>
              </a:ext>
            </a:extLst>
          </p:cNvPr>
          <p:cNvSpPr/>
          <p:nvPr/>
        </p:nvSpPr>
        <p:spPr>
          <a:xfrm>
            <a:off x="1661800" y="2657917"/>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cxnSp>
        <p:nvCxnSpPr>
          <p:cNvPr id="16" name="直线箭头连接符 15">
            <a:extLst>
              <a:ext uri="{FF2B5EF4-FFF2-40B4-BE49-F238E27FC236}">
                <a16:creationId xmlns:a16="http://schemas.microsoft.com/office/drawing/2014/main" id="{A1D1F0B5-5D6F-5AF2-6CA3-84829E52B3F4}"/>
              </a:ext>
            </a:extLst>
          </p:cNvPr>
          <p:cNvCxnSpPr>
            <a:cxnSpLocks/>
          </p:cNvCxnSpPr>
          <p:nvPr/>
        </p:nvCxnSpPr>
        <p:spPr bwMode="auto">
          <a:xfrm flipV="1">
            <a:off x="3960682" y="2443703"/>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17" name="直线箭头连接符 16">
            <a:extLst>
              <a:ext uri="{FF2B5EF4-FFF2-40B4-BE49-F238E27FC236}">
                <a16:creationId xmlns:a16="http://schemas.microsoft.com/office/drawing/2014/main" id="{06119464-9011-D95A-1C60-8AD68F9D4497}"/>
              </a:ext>
            </a:extLst>
          </p:cNvPr>
          <p:cNvCxnSpPr>
            <a:cxnSpLocks/>
          </p:cNvCxnSpPr>
          <p:nvPr/>
        </p:nvCxnSpPr>
        <p:spPr bwMode="auto">
          <a:xfrm flipV="1">
            <a:off x="6214110" y="2443703"/>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18" name="矩形 17">
            <a:extLst>
              <a:ext uri="{FF2B5EF4-FFF2-40B4-BE49-F238E27FC236}">
                <a16:creationId xmlns:a16="http://schemas.microsoft.com/office/drawing/2014/main" id="{14C3312E-28EA-C556-B507-B12F0783571B}"/>
              </a:ext>
            </a:extLst>
          </p:cNvPr>
          <p:cNvSpPr/>
          <p:nvPr/>
        </p:nvSpPr>
        <p:spPr>
          <a:xfrm>
            <a:off x="3374709" y="1797372"/>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19" name="矩形 18">
            <a:extLst>
              <a:ext uri="{FF2B5EF4-FFF2-40B4-BE49-F238E27FC236}">
                <a16:creationId xmlns:a16="http://schemas.microsoft.com/office/drawing/2014/main" id="{5AD2639A-A7A2-BE6A-AC22-0B561BC4FC2D}"/>
              </a:ext>
            </a:extLst>
          </p:cNvPr>
          <p:cNvSpPr/>
          <p:nvPr/>
        </p:nvSpPr>
        <p:spPr>
          <a:xfrm>
            <a:off x="5719048" y="1783985"/>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0" name="矩形 19">
            <a:extLst>
              <a:ext uri="{FF2B5EF4-FFF2-40B4-BE49-F238E27FC236}">
                <a16:creationId xmlns:a16="http://schemas.microsoft.com/office/drawing/2014/main" id="{A869FE2A-17C3-3171-8BD9-38B90A21BBB4}"/>
              </a:ext>
            </a:extLst>
          </p:cNvPr>
          <p:cNvSpPr/>
          <p:nvPr/>
        </p:nvSpPr>
        <p:spPr>
          <a:xfrm>
            <a:off x="3965859" y="3991108"/>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A6E335B7-8DCD-6C60-F5B0-921C6F517C37}"/>
              </a:ext>
            </a:extLst>
          </p:cNvPr>
          <p:cNvSpPr/>
          <p:nvPr/>
        </p:nvSpPr>
        <p:spPr>
          <a:xfrm>
            <a:off x="8541214" y="5440089"/>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22" name="矩形 21">
            <a:extLst>
              <a:ext uri="{FF2B5EF4-FFF2-40B4-BE49-F238E27FC236}">
                <a16:creationId xmlns:a16="http://schemas.microsoft.com/office/drawing/2014/main" id="{8212C7FF-9401-C148-3739-2F070364939E}"/>
              </a:ext>
            </a:extLst>
          </p:cNvPr>
          <p:cNvSpPr/>
          <p:nvPr/>
        </p:nvSpPr>
        <p:spPr>
          <a:xfrm>
            <a:off x="837817" y="1272439"/>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23" name="矩形 22">
            <a:extLst>
              <a:ext uri="{FF2B5EF4-FFF2-40B4-BE49-F238E27FC236}">
                <a16:creationId xmlns:a16="http://schemas.microsoft.com/office/drawing/2014/main" id="{FE6B2139-7D04-04CF-55E9-59D9E43FF3E1}"/>
              </a:ext>
            </a:extLst>
          </p:cNvPr>
          <p:cNvSpPr/>
          <p:nvPr/>
        </p:nvSpPr>
        <p:spPr>
          <a:xfrm>
            <a:off x="3779981" y="5741080"/>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24" name="直线连接符 23">
            <a:extLst>
              <a:ext uri="{FF2B5EF4-FFF2-40B4-BE49-F238E27FC236}">
                <a16:creationId xmlns:a16="http://schemas.microsoft.com/office/drawing/2014/main" id="{BF2FE362-31EF-CE44-C11E-0B5D9E468B4E}"/>
              </a:ext>
            </a:extLst>
          </p:cNvPr>
          <p:cNvCxnSpPr>
            <a:cxnSpLocks/>
            <a:stCxn id="6" idx="3"/>
            <a:endCxn id="6" idx="0"/>
          </p:cNvCxnSpPr>
          <p:nvPr/>
        </p:nvCxnSpPr>
        <p:spPr bwMode="auto">
          <a:xfrm flipV="1">
            <a:off x="4295147" y="2951722"/>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sp>
        <p:nvSpPr>
          <p:cNvPr id="25" name="AutoShape 2" descr="img">
            <a:extLst>
              <a:ext uri="{FF2B5EF4-FFF2-40B4-BE49-F238E27FC236}">
                <a16:creationId xmlns:a16="http://schemas.microsoft.com/office/drawing/2014/main" id="{53EC7897-2EC3-1A88-1595-3E5265A79997}"/>
              </a:ext>
            </a:extLst>
          </p:cNvPr>
          <p:cNvSpPr>
            <a:spLocks noChangeAspect="1" noChangeArrowheads="1"/>
          </p:cNvSpPr>
          <p:nvPr/>
        </p:nvSpPr>
        <p:spPr bwMode="auto">
          <a:xfrm>
            <a:off x="6949145" y="337142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1545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80">
                                          <p:stCondLst>
                                            <p:cond delay="0"/>
                                          </p:stCondLst>
                                        </p:cTn>
                                        <p:tgtEl>
                                          <p:spTgt spid="16"/>
                                        </p:tgtEl>
                                      </p:cBhvr>
                                    </p:animEffect>
                                    <p:anim calcmode="lin" valueType="num">
                                      <p:cBhvr>
                                        <p:cTn id="2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9" dur="26">
                                          <p:stCondLst>
                                            <p:cond delay="650"/>
                                          </p:stCondLst>
                                        </p:cTn>
                                        <p:tgtEl>
                                          <p:spTgt spid="16"/>
                                        </p:tgtEl>
                                      </p:cBhvr>
                                      <p:to x="100000" y="60000"/>
                                    </p:animScale>
                                    <p:animScale>
                                      <p:cBhvr>
                                        <p:cTn id="30" dur="166" decel="50000">
                                          <p:stCondLst>
                                            <p:cond delay="676"/>
                                          </p:stCondLst>
                                        </p:cTn>
                                        <p:tgtEl>
                                          <p:spTgt spid="16"/>
                                        </p:tgtEl>
                                      </p:cBhvr>
                                      <p:to x="100000" y="100000"/>
                                    </p:animScale>
                                    <p:animScale>
                                      <p:cBhvr>
                                        <p:cTn id="31" dur="26">
                                          <p:stCondLst>
                                            <p:cond delay="1312"/>
                                          </p:stCondLst>
                                        </p:cTn>
                                        <p:tgtEl>
                                          <p:spTgt spid="16"/>
                                        </p:tgtEl>
                                      </p:cBhvr>
                                      <p:to x="100000" y="80000"/>
                                    </p:animScale>
                                    <p:animScale>
                                      <p:cBhvr>
                                        <p:cTn id="32" dur="166" decel="50000">
                                          <p:stCondLst>
                                            <p:cond delay="1338"/>
                                          </p:stCondLst>
                                        </p:cTn>
                                        <p:tgtEl>
                                          <p:spTgt spid="16"/>
                                        </p:tgtEl>
                                      </p:cBhvr>
                                      <p:to x="100000" y="100000"/>
                                    </p:animScale>
                                    <p:animScale>
                                      <p:cBhvr>
                                        <p:cTn id="33" dur="26">
                                          <p:stCondLst>
                                            <p:cond delay="1642"/>
                                          </p:stCondLst>
                                        </p:cTn>
                                        <p:tgtEl>
                                          <p:spTgt spid="16"/>
                                        </p:tgtEl>
                                      </p:cBhvr>
                                      <p:to x="100000" y="90000"/>
                                    </p:animScale>
                                    <p:animScale>
                                      <p:cBhvr>
                                        <p:cTn id="34" dur="166" decel="50000">
                                          <p:stCondLst>
                                            <p:cond delay="1668"/>
                                          </p:stCondLst>
                                        </p:cTn>
                                        <p:tgtEl>
                                          <p:spTgt spid="16"/>
                                        </p:tgtEl>
                                      </p:cBhvr>
                                      <p:to x="100000" y="100000"/>
                                    </p:animScale>
                                    <p:animScale>
                                      <p:cBhvr>
                                        <p:cTn id="35" dur="26">
                                          <p:stCondLst>
                                            <p:cond delay="1808"/>
                                          </p:stCondLst>
                                        </p:cTn>
                                        <p:tgtEl>
                                          <p:spTgt spid="16"/>
                                        </p:tgtEl>
                                      </p:cBhvr>
                                      <p:to x="100000" y="95000"/>
                                    </p:animScale>
                                    <p:animScale>
                                      <p:cBhvr>
                                        <p:cTn id="36" dur="166" decel="50000">
                                          <p:stCondLst>
                                            <p:cond delay="1834"/>
                                          </p:stCondLst>
                                        </p:cTn>
                                        <p:tgtEl>
                                          <p:spTgt spid="1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80">
                                          <p:stCondLst>
                                            <p:cond delay="0"/>
                                          </p:stCondLst>
                                        </p:cTn>
                                        <p:tgtEl>
                                          <p:spTgt spid="19"/>
                                        </p:tgtEl>
                                      </p:cBhvr>
                                    </p:animEffect>
                                    <p:anim calcmode="lin" valueType="num">
                                      <p:cBhvr>
                                        <p:cTn id="4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47" dur="26">
                                          <p:stCondLst>
                                            <p:cond delay="650"/>
                                          </p:stCondLst>
                                        </p:cTn>
                                        <p:tgtEl>
                                          <p:spTgt spid="19"/>
                                        </p:tgtEl>
                                      </p:cBhvr>
                                      <p:to x="100000" y="60000"/>
                                    </p:animScale>
                                    <p:animScale>
                                      <p:cBhvr>
                                        <p:cTn id="48" dur="166" decel="50000">
                                          <p:stCondLst>
                                            <p:cond delay="676"/>
                                          </p:stCondLst>
                                        </p:cTn>
                                        <p:tgtEl>
                                          <p:spTgt spid="19"/>
                                        </p:tgtEl>
                                      </p:cBhvr>
                                      <p:to x="100000" y="100000"/>
                                    </p:animScale>
                                    <p:animScale>
                                      <p:cBhvr>
                                        <p:cTn id="49" dur="26">
                                          <p:stCondLst>
                                            <p:cond delay="1312"/>
                                          </p:stCondLst>
                                        </p:cTn>
                                        <p:tgtEl>
                                          <p:spTgt spid="19"/>
                                        </p:tgtEl>
                                      </p:cBhvr>
                                      <p:to x="100000" y="80000"/>
                                    </p:animScale>
                                    <p:animScale>
                                      <p:cBhvr>
                                        <p:cTn id="50" dur="166" decel="50000">
                                          <p:stCondLst>
                                            <p:cond delay="1338"/>
                                          </p:stCondLst>
                                        </p:cTn>
                                        <p:tgtEl>
                                          <p:spTgt spid="19"/>
                                        </p:tgtEl>
                                      </p:cBhvr>
                                      <p:to x="100000" y="100000"/>
                                    </p:animScale>
                                    <p:animScale>
                                      <p:cBhvr>
                                        <p:cTn id="51" dur="26">
                                          <p:stCondLst>
                                            <p:cond delay="1642"/>
                                          </p:stCondLst>
                                        </p:cTn>
                                        <p:tgtEl>
                                          <p:spTgt spid="19"/>
                                        </p:tgtEl>
                                      </p:cBhvr>
                                      <p:to x="100000" y="90000"/>
                                    </p:animScale>
                                    <p:animScale>
                                      <p:cBhvr>
                                        <p:cTn id="52" dur="166" decel="50000">
                                          <p:stCondLst>
                                            <p:cond delay="1668"/>
                                          </p:stCondLst>
                                        </p:cTn>
                                        <p:tgtEl>
                                          <p:spTgt spid="19"/>
                                        </p:tgtEl>
                                      </p:cBhvr>
                                      <p:to x="100000" y="100000"/>
                                    </p:animScale>
                                    <p:animScale>
                                      <p:cBhvr>
                                        <p:cTn id="53" dur="26">
                                          <p:stCondLst>
                                            <p:cond delay="1808"/>
                                          </p:stCondLst>
                                        </p:cTn>
                                        <p:tgtEl>
                                          <p:spTgt spid="19"/>
                                        </p:tgtEl>
                                      </p:cBhvr>
                                      <p:to x="100000" y="95000"/>
                                    </p:animScale>
                                    <p:animScale>
                                      <p:cBhvr>
                                        <p:cTn id="54" dur="166" decel="50000">
                                          <p:stCondLst>
                                            <p:cond delay="1834"/>
                                          </p:stCondLst>
                                        </p:cTn>
                                        <p:tgtEl>
                                          <p:spTgt spid="19"/>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80">
                                          <p:stCondLst>
                                            <p:cond delay="0"/>
                                          </p:stCondLst>
                                        </p:cTn>
                                        <p:tgtEl>
                                          <p:spTgt spid="17"/>
                                        </p:tgtEl>
                                      </p:cBhvr>
                                    </p:animEffect>
                                    <p:anim calcmode="lin" valueType="num">
                                      <p:cBhvr>
                                        <p:cTn id="5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63" dur="26">
                                          <p:stCondLst>
                                            <p:cond delay="650"/>
                                          </p:stCondLst>
                                        </p:cTn>
                                        <p:tgtEl>
                                          <p:spTgt spid="17"/>
                                        </p:tgtEl>
                                      </p:cBhvr>
                                      <p:to x="100000" y="60000"/>
                                    </p:animScale>
                                    <p:animScale>
                                      <p:cBhvr>
                                        <p:cTn id="64" dur="166" decel="50000">
                                          <p:stCondLst>
                                            <p:cond delay="676"/>
                                          </p:stCondLst>
                                        </p:cTn>
                                        <p:tgtEl>
                                          <p:spTgt spid="17"/>
                                        </p:tgtEl>
                                      </p:cBhvr>
                                      <p:to x="100000" y="100000"/>
                                    </p:animScale>
                                    <p:animScale>
                                      <p:cBhvr>
                                        <p:cTn id="65" dur="26">
                                          <p:stCondLst>
                                            <p:cond delay="1312"/>
                                          </p:stCondLst>
                                        </p:cTn>
                                        <p:tgtEl>
                                          <p:spTgt spid="17"/>
                                        </p:tgtEl>
                                      </p:cBhvr>
                                      <p:to x="100000" y="80000"/>
                                    </p:animScale>
                                    <p:animScale>
                                      <p:cBhvr>
                                        <p:cTn id="66" dur="166" decel="50000">
                                          <p:stCondLst>
                                            <p:cond delay="1338"/>
                                          </p:stCondLst>
                                        </p:cTn>
                                        <p:tgtEl>
                                          <p:spTgt spid="17"/>
                                        </p:tgtEl>
                                      </p:cBhvr>
                                      <p:to x="100000" y="100000"/>
                                    </p:animScale>
                                    <p:animScale>
                                      <p:cBhvr>
                                        <p:cTn id="67" dur="26">
                                          <p:stCondLst>
                                            <p:cond delay="1642"/>
                                          </p:stCondLst>
                                        </p:cTn>
                                        <p:tgtEl>
                                          <p:spTgt spid="17"/>
                                        </p:tgtEl>
                                      </p:cBhvr>
                                      <p:to x="100000" y="90000"/>
                                    </p:animScale>
                                    <p:animScale>
                                      <p:cBhvr>
                                        <p:cTn id="68" dur="166" decel="50000">
                                          <p:stCondLst>
                                            <p:cond delay="1668"/>
                                          </p:stCondLst>
                                        </p:cTn>
                                        <p:tgtEl>
                                          <p:spTgt spid="17"/>
                                        </p:tgtEl>
                                      </p:cBhvr>
                                      <p:to x="100000" y="100000"/>
                                    </p:animScale>
                                    <p:animScale>
                                      <p:cBhvr>
                                        <p:cTn id="69" dur="26">
                                          <p:stCondLst>
                                            <p:cond delay="1808"/>
                                          </p:stCondLst>
                                        </p:cTn>
                                        <p:tgtEl>
                                          <p:spTgt spid="17"/>
                                        </p:tgtEl>
                                      </p:cBhvr>
                                      <p:to x="100000" y="95000"/>
                                    </p:animScale>
                                    <p:animScale>
                                      <p:cBhvr>
                                        <p:cTn id="70" dur="166" decel="50000">
                                          <p:stCondLst>
                                            <p:cond delay="1834"/>
                                          </p:stCondLst>
                                        </p:cTn>
                                        <p:tgtEl>
                                          <p:spTgt spid="17"/>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p:cTn id="75" dur="500" fill="hold"/>
                                        <p:tgtEl>
                                          <p:spTgt spid="23"/>
                                        </p:tgtEl>
                                        <p:attrNameLst>
                                          <p:attrName>ppt_w</p:attrName>
                                        </p:attrNameLst>
                                      </p:cBhvr>
                                      <p:tavLst>
                                        <p:tav tm="0">
                                          <p:val>
                                            <p:fltVal val="0"/>
                                          </p:val>
                                        </p:tav>
                                        <p:tav tm="100000">
                                          <p:val>
                                            <p:strVal val="#ppt_w"/>
                                          </p:val>
                                        </p:tav>
                                      </p:tavLst>
                                    </p:anim>
                                    <p:anim calcmode="lin" valueType="num">
                                      <p:cBhvr>
                                        <p:cTn id="76"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301416-3C67-94A6-D14F-A42B33205752}"/>
              </a:ext>
            </a:extLst>
          </p:cNvPr>
          <p:cNvGrpSpPr/>
          <p:nvPr/>
        </p:nvGrpSpPr>
        <p:grpSpPr>
          <a:xfrm>
            <a:off x="3290069" y="2924944"/>
            <a:ext cx="4166943" cy="2759119"/>
            <a:chOff x="1878196" y="3118153"/>
            <a:chExt cx="4166943" cy="2759119"/>
          </a:xfrm>
        </p:grpSpPr>
        <p:sp>
          <p:nvSpPr>
            <p:cNvPr id="5" name="矩形 4">
              <a:extLst>
                <a:ext uri="{FF2B5EF4-FFF2-40B4-BE49-F238E27FC236}">
                  <a16:creationId xmlns:a16="http://schemas.microsoft.com/office/drawing/2014/main" id="{BEF90704-65FA-9D87-7904-6D356D3B9F3E}"/>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6" name="三角形 5">
              <a:extLst>
                <a:ext uri="{FF2B5EF4-FFF2-40B4-BE49-F238E27FC236}">
                  <a16:creationId xmlns:a16="http://schemas.microsoft.com/office/drawing/2014/main" id="{BAE0FBD8-ED85-45A8-6438-9CC365C658F3}"/>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7" name="直线连接符 6">
              <a:extLst>
                <a:ext uri="{FF2B5EF4-FFF2-40B4-BE49-F238E27FC236}">
                  <a16:creationId xmlns:a16="http://schemas.microsoft.com/office/drawing/2014/main" id="{D98B9A40-16C1-E7EC-19AD-66E75462DBC6}"/>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8" name="直线连接符 7">
              <a:extLst>
                <a:ext uri="{FF2B5EF4-FFF2-40B4-BE49-F238E27FC236}">
                  <a16:creationId xmlns:a16="http://schemas.microsoft.com/office/drawing/2014/main" id="{DFB9B902-D1BD-069D-8DB3-2456A2246719}"/>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9" name="矩形 8">
            <a:extLst>
              <a:ext uri="{FF2B5EF4-FFF2-40B4-BE49-F238E27FC236}">
                <a16:creationId xmlns:a16="http://schemas.microsoft.com/office/drawing/2014/main" id="{8836ECC7-A403-3683-5524-9CEFC1062200}"/>
              </a:ext>
            </a:extLst>
          </p:cNvPr>
          <p:cNvSpPr/>
          <p:nvPr/>
        </p:nvSpPr>
        <p:spPr>
          <a:xfrm>
            <a:off x="7941822" y="5081261"/>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10" name="矩形 9">
            <a:extLst>
              <a:ext uri="{FF2B5EF4-FFF2-40B4-BE49-F238E27FC236}">
                <a16:creationId xmlns:a16="http://schemas.microsoft.com/office/drawing/2014/main" id="{4ABB47A3-4DB9-47A6-C5A3-49EB59511868}"/>
              </a:ext>
            </a:extLst>
          </p:cNvPr>
          <p:cNvSpPr/>
          <p:nvPr/>
        </p:nvSpPr>
        <p:spPr>
          <a:xfrm>
            <a:off x="3191400" y="1296745"/>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11" name="直线箭头连接符 10">
            <a:extLst>
              <a:ext uri="{FF2B5EF4-FFF2-40B4-BE49-F238E27FC236}">
                <a16:creationId xmlns:a16="http://schemas.microsoft.com/office/drawing/2014/main" id="{0450F2DD-B1D7-B8CD-6494-17F22CC02168}"/>
              </a:ext>
            </a:extLst>
          </p:cNvPr>
          <p:cNvCxnSpPr>
            <a:cxnSpLocks/>
          </p:cNvCxnSpPr>
          <p:nvPr/>
        </p:nvCxnSpPr>
        <p:spPr bwMode="auto">
          <a:xfrm>
            <a:off x="3239091" y="5657325"/>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12" name="直线箭头连接符 11">
            <a:extLst>
              <a:ext uri="{FF2B5EF4-FFF2-40B4-BE49-F238E27FC236}">
                <a16:creationId xmlns:a16="http://schemas.microsoft.com/office/drawing/2014/main" id="{DAF2321A-2824-D4E9-840C-A6D57320DB94}"/>
              </a:ext>
            </a:extLst>
          </p:cNvPr>
          <p:cNvCxnSpPr>
            <a:cxnSpLocks/>
          </p:cNvCxnSpPr>
          <p:nvPr/>
        </p:nvCxnSpPr>
        <p:spPr bwMode="auto">
          <a:xfrm flipV="1">
            <a:off x="3290069" y="1725363"/>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13" name="直线连接符 12">
            <a:extLst>
              <a:ext uri="{FF2B5EF4-FFF2-40B4-BE49-F238E27FC236}">
                <a16:creationId xmlns:a16="http://schemas.microsoft.com/office/drawing/2014/main" id="{156EFCA0-D28A-23A5-208C-673FB2CCBA02}"/>
              </a:ext>
            </a:extLst>
          </p:cNvPr>
          <p:cNvCxnSpPr>
            <a:cxnSpLocks/>
          </p:cNvCxnSpPr>
          <p:nvPr/>
        </p:nvCxnSpPr>
        <p:spPr bwMode="auto">
          <a:xfrm>
            <a:off x="3290069" y="2924944"/>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14" name="矩形 13">
            <a:extLst>
              <a:ext uri="{FF2B5EF4-FFF2-40B4-BE49-F238E27FC236}">
                <a16:creationId xmlns:a16="http://schemas.microsoft.com/office/drawing/2014/main" id="{CCB1A91E-290A-928D-3F93-CAD496E338DB}"/>
              </a:ext>
            </a:extLst>
          </p:cNvPr>
          <p:cNvSpPr/>
          <p:nvPr/>
        </p:nvSpPr>
        <p:spPr>
          <a:xfrm>
            <a:off x="2008049" y="2771055"/>
            <a:ext cx="1160894" cy="307777"/>
          </a:xfrm>
          <a:prstGeom prst="rect">
            <a:avLst/>
          </a:prstGeom>
        </p:spPr>
        <p:txBody>
          <a:bodyPr wrap="none">
            <a:spAutoFit/>
          </a:bodyPr>
          <a:lstStyle/>
          <a:p>
            <a:pPr algn="r"/>
            <a:r>
              <a:rPr kumimoji="1" lang="en-US" altLang="zh-CN" sz="1400" dirty="0">
                <a:solidFill>
                  <a:srgbClr val="374154"/>
                </a:solidFill>
                <a:latin typeface="Gill Sans MT" panose="020B0502020104020203" pitchFamily="34" charset="0"/>
              </a:rPr>
              <a:t>11.3</a:t>
            </a:r>
            <a:r>
              <a:rPr kumimoji="1" lang="zh-CN" altLang="en-US" sz="1400" dirty="0">
                <a:solidFill>
                  <a:srgbClr val="374154"/>
                </a:solidFill>
                <a:latin typeface="Gill Sans MT" panose="020B0502020104020203" pitchFamily="34" charset="0"/>
              </a:rPr>
              <a:t> </a:t>
            </a:r>
            <a:r>
              <a:rPr kumimoji="1" lang="en-US" altLang="zh-CN" sz="1400" dirty="0">
                <a:solidFill>
                  <a:srgbClr val="374154"/>
                </a:solidFill>
                <a:latin typeface="Gill Sans MT" panose="020B0502020104020203" pitchFamily="34" charset="0"/>
              </a:rPr>
              <a:t>TFLOP/s</a:t>
            </a:r>
            <a:endParaRPr lang="zh-CN" altLang="en-US" sz="1400" dirty="0">
              <a:solidFill>
                <a:srgbClr val="374154"/>
              </a:solidFill>
              <a:latin typeface="Gill Sans MT" panose="020B0502020104020203" pitchFamily="34" charset="0"/>
            </a:endParaRPr>
          </a:p>
        </p:txBody>
      </p:sp>
      <p:cxnSp>
        <p:nvCxnSpPr>
          <p:cNvPr id="16" name="直线箭头连接符 15">
            <a:extLst>
              <a:ext uri="{FF2B5EF4-FFF2-40B4-BE49-F238E27FC236}">
                <a16:creationId xmlns:a16="http://schemas.microsoft.com/office/drawing/2014/main" id="{A1D1F0B5-5D6F-5AF2-6CA3-84829E52B3F4}"/>
              </a:ext>
            </a:extLst>
          </p:cNvPr>
          <p:cNvCxnSpPr>
            <a:cxnSpLocks/>
          </p:cNvCxnSpPr>
          <p:nvPr/>
        </p:nvCxnSpPr>
        <p:spPr bwMode="auto">
          <a:xfrm flipV="1">
            <a:off x="3960682" y="2430316"/>
            <a:ext cx="0" cy="1021499"/>
          </a:xfrm>
          <a:prstGeom prst="straightConnector1">
            <a:avLst/>
          </a:prstGeom>
          <a:noFill/>
          <a:ln w="57150" cap="flat" cmpd="sng" algn="ctr">
            <a:solidFill>
              <a:srgbClr val="C00000"/>
            </a:solidFill>
            <a:prstDash val="solid"/>
            <a:round/>
            <a:headEnd type="none" w="med" len="med"/>
            <a:tailEnd type="triangle"/>
          </a:ln>
          <a:effectLst/>
        </p:spPr>
      </p:cxnSp>
      <p:cxnSp>
        <p:nvCxnSpPr>
          <p:cNvPr id="17" name="直线箭头连接符 16">
            <a:extLst>
              <a:ext uri="{FF2B5EF4-FFF2-40B4-BE49-F238E27FC236}">
                <a16:creationId xmlns:a16="http://schemas.microsoft.com/office/drawing/2014/main" id="{06119464-9011-D95A-1C60-8AD68F9D4497}"/>
              </a:ext>
            </a:extLst>
          </p:cNvPr>
          <p:cNvCxnSpPr>
            <a:cxnSpLocks/>
          </p:cNvCxnSpPr>
          <p:nvPr/>
        </p:nvCxnSpPr>
        <p:spPr bwMode="auto">
          <a:xfrm flipV="1">
            <a:off x="6214110" y="2443703"/>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18" name="矩形 17">
            <a:extLst>
              <a:ext uri="{FF2B5EF4-FFF2-40B4-BE49-F238E27FC236}">
                <a16:creationId xmlns:a16="http://schemas.microsoft.com/office/drawing/2014/main" id="{14C3312E-28EA-C556-B507-B12F0783571B}"/>
              </a:ext>
            </a:extLst>
          </p:cNvPr>
          <p:cNvSpPr/>
          <p:nvPr/>
        </p:nvSpPr>
        <p:spPr>
          <a:xfrm>
            <a:off x="3374709" y="1797372"/>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19" name="矩形 18">
            <a:extLst>
              <a:ext uri="{FF2B5EF4-FFF2-40B4-BE49-F238E27FC236}">
                <a16:creationId xmlns:a16="http://schemas.microsoft.com/office/drawing/2014/main" id="{5AD2639A-A7A2-BE6A-AC22-0B561BC4FC2D}"/>
              </a:ext>
            </a:extLst>
          </p:cNvPr>
          <p:cNvSpPr/>
          <p:nvPr/>
        </p:nvSpPr>
        <p:spPr>
          <a:xfrm>
            <a:off x="5719048" y="1783985"/>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A6E335B7-8DCD-6C60-F5B0-921C6F517C37}"/>
              </a:ext>
            </a:extLst>
          </p:cNvPr>
          <p:cNvSpPr/>
          <p:nvPr/>
        </p:nvSpPr>
        <p:spPr>
          <a:xfrm>
            <a:off x="8541214" y="5440089"/>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22" name="矩形 21">
            <a:extLst>
              <a:ext uri="{FF2B5EF4-FFF2-40B4-BE49-F238E27FC236}">
                <a16:creationId xmlns:a16="http://schemas.microsoft.com/office/drawing/2014/main" id="{8212C7FF-9401-C148-3739-2F070364939E}"/>
              </a:ext>
            </a:extLst>
          </p:cNvPr>
          <p:cNvSpPr/>
          <p:nvPr/>
        </p:nvSpPr>
        <p:spPr>
          <a:xfrm>
            <a:off x="837817" y="1272439"/>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cxnSp>
        <p:nvCxnSpPr>
          <p:cNvPr id="24" name="直线连接符 23">
            <a:extLst>
              <a:ext uri="{FF2B5EF4-FFF2-40B4-BE49-F238E27FC236}">
                <a16:creationId xmlns:a16="http://schemas.microsoft.com/office/drawing/2014/main" id="{BF2FE362-31EF-CE44-C11E-0B5D9E468B4E}"/>
              </a:ext>
            </a:extLst>
          </p:cNvPr>
          <p:cNvCxnSpPr>
            <a:cxnSpLocks/>
            <a:stCxn id="6" idx="3"/>
            <a:endCxn id="6" idx="0"/>
          </p:cNvCxnSpPr>
          <p:nvPr/>
        </p:nvCxnSpPr>
        <p:spPr bwMode="auto">
          <a:xfrm flipV="1">
            <a:off x="4295147" y="2951722"/>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sp>
        <p:nvSpPr>
          <p:cNvPr id="25" name="AutoShape 2" descr="img">
            <a:extLst>
              <a:ext uri="{FF2B5EF4-FFF2-40B4-BE49-F238E27FC236}">
                <a16:creationId xmlns:a16="http://schemas.microsoft.com/office/drawing/2014/main" id="{53EC7897-2EC3-1A88-1595-3E5265A79997}"/>
              </a:ext>
            </a:extLst>
          </p:cNvPr>
          <p:cNvSpPr>
            <a:spLocks noChangeAspect="1" noChangeArrowheads="1"/>
          </p:cNvSpPr>
          <p:nvPr/>
        </p:nvSpPr>
        <p:spPr bwMode="auto">
          <a:xfrm>
            <a:off x="6949145" y="337142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右大括号 2">
            <a:extLst>
              <a:ext uri="{FF2B5EF4-FFF2-40B4-BE49-F238E27FC236}">
                <a16:creationId xmlns:a16="http://schemas.microsoft.com/office/drawing/2014/main" id="{0837E2E9-D1C1-4E23-CD10-AE35798E13E5}"/>
              </a:ext>
            </a:extLst>
          </p:cNvPr>
          <p:cNvSpPr/>
          <p:nvPr/>
        </p:nvSpPr>
        <p:spPr bwMode="auto">
          <a:xfrm rot="16200000">
            <a:off x="3731079" y="2384944"/>
            <a:ext cx="144000" cy="936000"/>
          </a:xfrm>
          <a:prstGeom prst="rightBrace">
            <a:avLst/>
          </a:prstGeom>
          <a:no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6" name="文本框 25">
            <a:extLst>
              <a:ext uri="{FF2B5EF4-FFF2-40B4-BE49-F238E27FC236}">
                <a16:creationId xmlns:a16="http://schemas.microsoft.com/office/drawing/2014/main" id="{68B2ED82-4F15-77F9-81E2-C1166742B223}"/>
              </a:ext>
            </a:extLst>
          </p:cNvPr>
          <p:cNvSpPr txBox="1"/>
          <p:nvPr/>
        </p:nvSpPr>
        <p:spPr>
          <a:xfrm>
            <a:off x="3434085" y="2558238"/>
            <a:ext cx="759336" cy="276999"/>
          </a:xfrm>
          <a:prstGeom prst="rect">
            <a:avLst/>
          </a:prstGeom>
          <a:noFill/>
        </p:spPr>
        <p:txBody>
          <a:bodyPr wrap="square">
            <a:spAutoFit/>
          </a:bodyPr>
          <a:lstStyle/>
          <a:p>
            <a:pPr algn="ctr"/>
            <a:r>
              <a:rPr kumimoji="1" lang="en-US" altLang="zh-CN" sz="1200" dirty="0">
                <a:solidFill>
                  <a:schemeClr val="tx1">
                    <a:lumMod val="95000"/>
                    <a:lumOff val="5000"/>
                  </a:schemeClr>
                </a:solidFill>
                <a:latin typeface="Gill Sans MT" panose="020B0502020104020203" pitchFamily="34" charset="0"/>
              </a:rPr>
              <a:t>VGG16</a:t>
            </a:r>
            <a:endParaRPr lang="zh-CN" altLang="en-US" sz="1200" dirty="0">
              <a:solidFill>
                <a:schemeClr val="tx1">
                  <a:lumMod val="95000"/>
                  <a:lumOff val="5000"/>
                </a:schemeClr>
              </a:solidFill>
            </a:endParaRPr>
          </a:p>
        </p:txBody>
      </p:sp>
      <p:sp>
        <p:nvSpPr>
          <p:cNvPr id="32" name="文本框 31">
            <a:extLst>
              <a:ext uri="{FF2B5EF4-FFF2-40B4-BE49-F238E27FC236}">
                <a16:creationId xmlns:a16="http://schemas.microsoft.com/office/drawing/2014/main" id="{44B9F932-3347-4B0A-E964-977C7759F362}"/>
              </a:ext>
            </a:extLst>
          </p:cNvPr>
          <p:cNvSpPr txBox="1"/>
          <p:nvPr/>
        </p:nvSpPr>
        <p:spPr>
          <a:xfrm>
            <a:off x="4082157" y="5744289"/>
            <a:ext cx="759336" cy="276999"/>
          </a:xfrm>
          <a:prstGeom prst="rect">
            <a:avLst/>
          </a:prstGeom>
          <a:noFill/>
        </p:spPr>
        <p:txBody>
          <a:bodyPr wrap="square">
            <a:spAutoFit/>
          </a:bodyPr>
          <a:lstStyle/>
          <a:p>
            <a:pPr algn="ctr"/>
            <a:r>
              <a:rPr kumimoji="1" lang="en-US" altLang="zh-CN" sz="1200" dirty="0">
                <a:solidFill>
                  <a:schemeClr val="tx1">
                    <a:lumMod val="95000"/>
                    <a:lumOff val="5000"/>
                  </a:schemeClr>
                </a:solidFill>
                <a:latin typeface="Gill Sans MT" panose="020B0502020104020203" pitchFamily="34" charset="0"/>
              </a:rPr>
              <a:t>24</a:t>
            </a:r>
            <a:r>
              <a:rPr kumimoji="1" lang="zh-CN" altLang="en-US" sz="1200" dirty="0">
                <a:solidFill>
                  <a:schemeClr val="tx1">
                    <a:lumMod val="95000"/>
                    <a:lumOff val="5000"/>
                  </a:schemeClr>
                </a:solidFill>
                <a:latin typeface="Gill Sans MT" panose="020B0502020104020203" pitchFamily="34" charset="0"/>
              </a:rPr>
              <a:t>   </a:t>
            </a:r>
            <a:r>
              <a:rPr kumimoji="1" lang="en-US" altLang="zh-CN" sz="1200" dirty="0">
                <a:solidFill>
                  <a:schemeClr val="tx1">
                    <a:lumMod val="95000"/>
                    <a:lumOff val="5000"/>
                  </a:schemeClr>
                </a:solidFill>
                <a:latin typeface="Gill Sans MT" panose="020B0502020104020203" pitchFamily="34" charset="0"/>
              </a:rPr>
              <a:t>25</a:t>
            </a:r>
            <a:endParaRPr lang="zh-CN" altLang="en-US" sz="1200" dirty="0">
              <a:solidFill>
                <a:schemeClr val="tx1">
                  <a:lumMod val="95000"/>
                  <a:lumOff val="5000"/>
                </a:schemeClr>
              </a:solidFill>
            </a:endParaRPr>
          </a:p>
        </p:txBody>
      </p:sp>
      <p:cxnSp>
        <p:nvCxnSpPr>
          <p:cNvPr id="33" name="直线连接符 32">
            <a:extLst>
              <a:ext uri="{FF2B5EF4-FFF2-40B4-BE49-F238E27FC236}">
                <a16:creationId xmlns:a16="http://schemas.microsoft.com/office/drawing/2014/main" id="{5B006253-25E3-F812-A534-FA58940BE2B0}"/>
              </a:ext>
            </a:extLst>
          </p:cNvPr>
          <p:cNvCxnSpPr>
            <a:cxnSpLocks/>
          </p:cNvCxnSpPr>
          <p:nvPr/>
        </p:nvCxnSpPr>
        <p:spPr bwMode="auto">
          <a:xfrm flipV="1">
            <a:off x="4586213" y="2938351"/>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sp>
        <p:nvSpPr>
          <p:cNvPr id="34" name="文本框 33">
            <a:extLst>
              <a:ext uri="{FF2B5EF4-FFF2-40B4-BE49-F238E27FC236}">
                <a16:creationId xmlns:a16="http://schemas.microsoft.com/office/drawing/2014/main" id="{86DE842F-12CB-DB67-409F-C37F5686B177}"/>
              </a:ext>
            </a:extLst>
          </p:cNvPr>
          <p:cNvSpPr txBox="1"/>
          <p:nvPr/>
        </p:nvSpPr>
        <p:spPr>
          <a:xfrm>
            <a:off x="3315323" y="5744288"/>
            <a:ext cx="759336" cy="276999"/>
          </a:xfrm>
          <a:prstGeom prst="rect">
            <a:avLst/>
          </a:prstGeom>
          <a:noFill/>
        </p:spPr>
        <p:txBody>
          <a:bodyPr wrap="square">
            <a:spAutoFit/>
          </a:bodyPr>
          <a:lstStyle/>
          <a:p>
            <a:pPr algn="ctr"/>
            <a:r>
              <a:rPr kumimoji="1" lang="en-US" altLang="zh-CN" sz="1200" dirty="0">
                <a:solidFill>
                  <a:schemeClr val="tx1">
                    <a:lumMod val="95000"/>
                    <a:lumOff val="5000"/>
                  </a:schemeClr>
                </a:solidFill>
                <a:latin typeface="Gill Sans MT" panose="020B0502020104020203" pitchFamily="34" charset="0"/>
              </a:rPr>
              <a:t>7</a:t>
            </a:r>
            <a:endParaRPr lang="zh-CN" altLang="en-US" sz="1200" dirty="0">
              <a:solidFill>
                <a:schemeClr val="tx1">
                  <a:lumMod val="95000"/>
                  <a:lumOff val="5000"/>
                </a:schemeClr>
              </a:solidFill>
            </a:endParaRPr>
          </a:p>
        </p:txBody>
      </p:sp>
      <p:sp>
        <p:nvSpPr>
          <p:cNvPr id="35" name="文本框 34">
            <a:extLst>
              <a:ext uri="{FF2B5EF4-FFF2-40B4-BE49-F238E27FC236}">
                <a16:creationId xmlns:a16="http://schemas.microsoft.com/office/drawing/2014/main" id="{605F3EBE-9C93-E75D-52B4-1FC0FF62FBD6}"/>
              </a:ext>
            </a:extLst>
          </p:cNvPr>
          <p:cNvSpPr txBox="1"/>
          <p:nvPr/>
        </p:nvSpPr>
        <p:spPr>
          <a:xfrm>
            <a:off x="3557071" y="4852677"/>
            <a:ext cx="858475" cy="276999"/>
          </a:xfrm>
          <a:prstGeom prst="rect">
            <a:avLst/>
          </a:prstGeom>
          <a:noFill/>
        </p:spPr>
        <p:txBody>
          <a:bodyPr wrap="square">
            <a:spAutoFit/>
          </a:bodyPr>
          <a:lstStyle/>
          <a:p>
            <a:pPr algn="ctr"/>
            <a:r>
              <a:rPr kumimoji="1" lang="en-US" altLang="zh-CN" sz="1200" dirty="0" err="1">
                <a:solidFill>
                  <a:schemeClr val="tx1">
                    <a:lumMod val="95000"/>
                    <a:lumOff val="5000"/>
                  </a:schemeClr>
                </a:solidFill>
                <a:latin typeface="Gill Sans MT" panose="020B0502020104020203" pitchFamily="34" charset="0"/>
              </a:rPr>
              <a:t>MobileNet</a:t>
            </a:r>
            <a:endParaRPr lang="zh-CN" altLang="en-US" sz="1200" dirty="0">
              <a:solidFill>
                <a:schemeClr val="tx1">
                  <a:lumMod val="95000"/>
                  <a:lumOff val="5000"/>
                </a:schemeClr>
              </a:solidFill>
            </a:endParaRPr>
          </a:p>
        </p:txBody>
      </p:sp>
      <p:sp>
        <p:nvSpPr>
          <p:cNvPr id="36" name="矩形 35">
            <a:extLst>
              <a:ext uri="{FF2B5EF4-FFF2-40B4-BE49-F238E27FC236}">
                <a16:creationId xmlns:a16="http://schemas.microsoft.com/office/drawing/2014/main" id="{481252D0-F4DA-B28F-2BC5-5A44218046F3}"/>
              </a:ext>
            </a:extLst>
          </p:cNvPr>
          <p:cNvSpPr/>
          <p:nvPr/>
        </p:nvSpPr>
        <p:spPr>
          <a:xfrm>
            <a:off x="2112297" y="4985632"/>
            <a:ext cx="1071127" cy="307777"/>
          </a:xfrm>
          <a:prstGeom prst="rect">
            <a:avLst/>
          </a:prstGeom>
        </p:spPr>
        <p:txBody>
          <a:bodyPr wrap="none">
            <a:spAutoFit/>
          </a:bodyPr>
          <a:lstStyle/>
          <a:p>
            <a:pPr algn="r"/>
            <a:r>
              <a:rPr kumimoji="1" lang="en-US" altLang="zh-CN" sz="1400" dirty="0">
                <a:solidFill>
                  <a:srgbClr val="374154"/>
                </a:solidFill>
                <a:latin typeface="Gill Sans MT" panose="020B0502020104020203" pitchFamily="34" charset="0"/>
              </a:rPr>
              <a:t>3.3</a:t>
            </a:r>
            <a:r>
              <a:rPr kumimoji="1" lang="zh-CN" altLang="en-US" sz="1400" dirty="0">
                <a:solidFill>
                  <a:srgbClr val="374154"/>
                </a:solidFill>
                <a:latin typeface="Gill Sans MT" panose="020B0502020104020203" pitchFamily="34" charset="0"/>
              </a:rPr>
              <a:t> </a:t>
            </a:r>
            <a:r>
              <a:rPr kumimoji="1" lang="en-US" altLang="zh-CN" sz="1400" dirty="0">
                <a:solidFill>
                  <a:srgbClr val="374154"/>
                </a:solidFill>
                <a:latin typeface="Gill Sans MT" panose="020B0502020104020203" pitchFamily="34" charset="0"/>
              </a:rPr>
              <a:t>TFLOP/s</a:t>
            </a:r>
            <a:endParaRPr lang="zh-CN" altLang="en-US" sz="1400"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787CC7E5-7C0D-D39C-FCE2-44D447660286}"/>
              </a:ext>
            </a:extLst>
          </p:cNvPr>
          <p:cNvSpPr/>
          <p:nvPr/>
        </p:nvSpPr>
        <p:spPr>
          <a:xfrm>
            <a:off x="2568077" y="5710840"/>
            <a:ext cx="806632" cy="307777"/>
          </a:xfrm>
          <a:prstGeom prst="rect">
            <a:avLst/>
          </a:prstGeom>
        </p:spPr>
        <p:txBody>
          <a:bodyPr wrap="none">
            <a:spAutoFit/>
          </a:bodyPr>
          <a:lstStyle/>
          <a:p>
            <a:pPr algn="r"/>
            <a:r>
              <a:rPr kumimoji="1" lang="en-US" altLang="zh-CN" sz="1400" dirty="0">
                <a:solidFill>
                  <a:srgbClr val="374154"/>
                </a:solidFill>
                <a:latin typeface="Gill Sans MT" panose="020B0502020104020203" pitchFamily="34" charset="0"/>
              </a:rPr>
              <a:t>484GB/s</a:t>
            </a:r>
            <a:endParaRPr lang="zh-CN" altLang="en-US" sz="1400" dirty="0">
              <a:solidFill>
                <a:srgbClr val="374154"/>
              </a:solidFill>
              <a:latin typeface="Gill Sans MT" panose="020B0502020104020203" pitchFamily="34" charset="0"/>
            </a:endParaRPr>
          </a:p>
        </p:txBody>
      </p:sp>
      <p:cxnSp>
        <p:nvCxnSpPr>
          <p:cNvPr id="38" name="直线连接符 37">
            <a:extLst>
              <a:ext uri="{FF2B5EF4-FFF2-40B4-BE49-F238E27FC236}">
                <a16:creationId xmlns:a16="http://schemas.microsoft.com/office/drawing/2014/main" id="{3F2B9E5E-CE89-498A-1A7D-6C20F4E7AB31}"/>
              </a:ext>
            </a:extLst>
          </p:cNvPr>
          <p:cNvCxnSpPr>
            <a:cxnSpLocks/>
          </p:cNvCxnSpPr>
          <p:nvPr/>
        </p:nvCxnSpPr>
        <p:spPr bwMode="auto">
          <a:xfrm>
            <a:off x="3288231" y="5085184"/>
            <a:ext cx="217862"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42" name="直线连接符 41">
            <a:extLst>
              <a:ext uri="{FF2B5EF4-FFF2-40B4-BE49-F238E27FC236}">
                <a16:creationId xmlns:a16="http://schemas.microsoft.com/office/drawing/2014/main" id="{16D7AFEF-AC6A-B8FC-36DA-C68FD22632C0}"/>
              </a:ext>
            </a:extLst>
          </p:cNvPr>
          <p:cNvCxnSpPr>
            <a:cxnSpLocks/>
          </p:cNvCxnSpPr>
          <p:nvPr/>
        </p:nvCxnSpPr>
        <p:spPr bwMode="auto">
          <a:xfrm flipV="1">
            <a:off x="3506093" y="5115586"/>
            <a:ext cx="0" cy="545662"/>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spTree>
    <p:extLst>
      <p:ext uri="{BB962C8B-B14F-4D97-AF65-F5344CB8AC3E}">
        <p14:creationId xmlns:p14="http://schemas.microsoft.com/office/powerpoint/2010/main" val="3446765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80">
                                          <p:stCondLst>
                                            <p:cond delay="0"/>
                                          </p:stCondLst>
                                        </p:cTn>
                                        <p:tgtEl>
                                          <p:spTgt spid="16"/>
                                        </p:tgtEl>
                                      </p:cBhvr>
                                    </p:animEffect>
                                    <p:anim calcmode="lin" valueType="num">
                                      <p:cBhvr>
                                        <p:cTn id="2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9" dur="26">
                                          <p:stCondLst>
                                            <p:cond delay="650"/>
                                          </p:stCondLst>
                                        </p:cTn>
                                        <p:tgtEl>
                                          <p:spTgt spid="16"/>
                                        </p:tgtEl>
                                      </p:cBhvr>
                                      <p:to x="100000" y="60000"/>
                                    </p:animScale>
                                    <p:animScale>
                                      <p:cBhvr>
                                        <p:cTn id="30" dur="166" decel="50000">
                                          <p:stCondLst>
                                            <p:cond delay="676"/>
                                          </p:stCondLst>
                                        </p:cTn>
                                        <p:tgtEl>
                                          <p:spTgt spid="16"/>
                                        </p:tgtEl>
                                      </p:cBhvr>
                                      <p:to x="100000" y="100000"/>
                                    </p:animScale>
                                    <p:animScale>
                                      <p:cBhvr>
                                        <p:cTn id="31" dur="26">
                                          <p:stCondLst>
                                            <p:cond delay="1312"/>
                                          </p:stCondLst>
                                        </p:cTn>
                                        <p:tgtEl>
                                          <p:spTgt spid="16"/>
                                        </p:tgtEl>
                                      </p:cBhvr>
                                      <p:to x="100000" y="80000"/>
                                    </p:animScale>
                                    <p:animScale>
                                      <p:cBhvr>
                                        <p:cTn id="32" dur="166" decel="50000">
                                          <p:stCondLst>
                                            <p:cond delay="1338"/>
                                          </p:stCondLst>
                                        </p:cTn>
                                        <p:tgtEl>
                                          <p:spTgt spid="16"/>
                                        </p:tgtEl>
                                      </p:cBhvr>
                                      <p:to x="100000" y="100000"/>
                                    </p:animScale>
                                    <p:animScale>
                                      <p:cBhvr>
                                        <p:cTn id="33" dur="26">
                                          <p:stCondLst>
                                            <p:cond delay="1642"/>
                                          </p:stCondLst>
                                        </p:cTn>
                                        <p:tgtEl>
                                          <p:spTgt spid="16"/>
                                        </p:tgtEl>
                                      </p:cBhvr>
                                      <p:to x="100000" y="90000"/>
                                    </p:animScale>
                                    <p:animScale>
                                      <p:cBhvr>
                                        <p:cTn id="34" dur="166" decel="50000">
                                          <p:stCondLst>
                                            <p:cond delay="1668"/>
                                          </p:stCondLst>
                                        </p:cTn>
                                        <p:tgtEl>
                                          <p:spTgt spid="16"/>
                                        </p:tgtEl>
                                      </p:cBhvr>
                                      <p:to x="100000" y="100000"/>
                                    </p:animScale>
                                    <p:animScale>
                                      <p:cBhvr>
                                        <p:cTn id="35" dur="26">
                                          <p:stCondLst>
                                            <p:cond delay="1808"/>
                                          </p:stCondLst>
                                        </p:cTn>
                                        <p:tgtEl>
                                          <p:spTgt spid="16"/>
                                        </p:tgtEl>
                                      </p:cBhvr>
                                      <p:to x="100000" y="95000"/>
                                    </p:animScale>
                                    <p:animScale>
                                      <p:cBhvr>
                                        <p:cTn id="36" dur="166" decel="50000">
                                          <p:stCondLst>
                                            <p:cond delay="1834"/>
                                          </p:stCondLst>
                                        </p:cTn>
                                        <p:tgtEl>
                                          <p:spTgt spid="16"/>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80">
                                          <p:stCondLst>
                                            <p:cond delay="0"/>
                                          </p:stCondLst>
                                        </p:cTn>
                                        <p:tgtEl>
                                          <p:spTgt spid="19"/>
                                        </p:tgtEl>
                                      </p:cBhvr>
                                    </p:animEffect>
                                    <p:anim calcmode="lin" valueType="num">
                                      <p:cBhvr>
                                        <p:cTn id="4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47" dur="26">
                                          <p:stCondLst>
                                            <p:cond delay="650"/>
                                          </p:stCondLst>
                                        </p:cTn>
                                        <p:tgtEl>
                                          <p:spTgt spid="19"/>
                                        </p:tgtEl>
                                      </p:cBhvr>
                                      <p:to x="100000" y="60000"/>
                                    </p:animScale>
                                    <p:animScale>
                                      <p:cBhvr>
                                        <p:cTn id="48" dur="166" decel="50000">
                                          <p:stCondLst>
                                            <p:cond delay="676"/>
                                          </p:stCondLst>
                                        </p:cTn>
                                        <p:tgtEl>
                                          <p:spTgt spid="19"/>
                                        </p:tgtEl>
                                      </p:cBhvr>
                                      <p:to x="100000" y="100000"/>
                                    </p:animScale>
                                    <p:animScale>
                                      <p:cBhvr>
                                        <p:cTn id="49" dur="26">
                                          <p:stCondLst>
                                            <p:cond delay="1312"/>
                                          </p:stCondLst>
                                        </p:cTn>
                                        <p:tgtEl>
                                          <p:spTgt spid="19"/>
                                        </p:tgtEl>
                                      </p:cBhvr>
                                      <p:to x="100000" y="80000"/>
                                    </p:animScale>
                                    <p:animScale>
                                      <p:cBhvr>
                                        <p:cTn id="50" dur="166" decel="50000">
                                          <p:stCondLst>
                                            <p:cond delay="1338"/>
                                          </p:stCondLst>
                                        </p:cTn>
                                        <p:tgtEl>
                                          <p:spTgt spid="19"/>
                                        </p:tgtEl>
                                      </p:cBhvr>
                                      <p:to x="100000" y="100000"/>
                                    </p:animScale>
                                    <p:animScale>
                                      <p:cBhvr>
                                        <p:cTn id="51" dur="26">
                                          <p:stCondLst>
                                            <p:cond delay="1642"/>
                                          </p:stCondLst>
                                        </p:cTn>
                                        <p:tgtEl>
                                          <p:spTgt spid="19"/>
                                        </p:tgtEl>
                                      </p:cBhvr>
                                      <p:to x="100000" y="90000"/>
                                    </p:animScale>
                                    <p:animScale>
                                      <p:cBhvr>
                                        <p:cTn id="52" dur="166" decel="50000">
                                          <p:stCondLst>
                                            <p:cond delay="1668"/>
                                          </p:stCondLst>
                                        </p:cTn>
                                        <p:tgtEl>
                                          <p:spTgt spid="19"/>
                                        </p:tgtEl>
                                      </p:cBhvr>
                                      <p:to x="100000" y="100000"/>
                                    </p:animScale>
                                    <p:animScale>
                                      <p:cBhvr>
                                        <p:cTn id="53" dur="26">
                                          <p:stCondLst>
                                            <p:cond delay="1808"/>
                                          </p:stCondLst>
                                        </p:cTn>
                                        <p:tgtEl>
                                          <p:spTgt spid="19"/>
                                        </p:tgtEl>
                                      </p:cBhvr>
                                      <p:to x="100000" y="95000"/>
                                    </p:animScale>
                                    <p:animScale>
                                      <p:cBhvr>
                                        <p:cTn id="54" dur="166" decel="50000">
                                          <p:stCondLst>
                                            <p:cond delay="1834"/>
                                          </p:stCondLst>
                                        </p:cTn>
                                        <p:tgtEl>
                                          <p:spTgt spid="19"/>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80">
                                          <p:stCondLst>
                                            <p:cond delay="0"/>
                                          </p:stCondLst>
                                        </p:cTn>
                                        <p:tgtEl>
                                          <p:spTgt spid="17"/>
                                        </p:tgtEl>
                                      </p:cBhvr>
                                    </p:animEffect>
                                    <p:anim calcmode="lin" valueType="num">
                                      <p:cBhvr>
                                        <p:cTn id="5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63" dur="26">
                                          <p:stCondLst>
                                            <p:cond delay="650"/>
                                          </p:stCondLst>
                                        </p:cTn>
                                        <p:tgtEl>
                                          <p:spTgt spid="17"/>
                                        </p:tgtEl>
                                      </p:cBhvr>
                                      <p:to x="100000" y="60000"/>
                                    </p:animScale>
                                    <p:animScale>
                                      <p:cBhvr>
                                        <p:cTn id="64" dur="166" decel="50000">
                                          <p:stCondLst>
                                            <p:cond delay="676"/>
                                          </p:stCondLst>
                                        </p:cTn>
                                        <p:tgtEl>
                                          <p:spTgt spid="17"/>
                                        </p:tgtEl>
                                      </p:cBhvr>
                                      <p:to x="100000" y="100000"/>
                                    </p:animScale>
                                    <p:animScale>
                                      <p:cBhvr>
                                        <p:cTn id="65" dur="26">
                                          <p:stCondLst>
                                            <p:cond delay="1312"/>
                                          </p:stCondLst>
                                        </p:cTn>
                                        <p:tgtEl>
                                          <p:spTgt spid="17"/>
                                        </p:tgtEl>
                                      </p:cBhvr>
                                      <p:to x="100000" y="80000"/>
                                    </p:animScale>
                                    <p:animScale>
                                      <p:cBhvr>
                                        <p:cTn id="66" dur="166" decel="50000">
                                          <p:stCondLst>
                                            <p:cond delay="1338"/>
                                          </p:stCondLst>
                                        </p:cTn>
                                        <p:tgtEl>
                                          <p:spTgt spid="17"/>
                                        </p:tgtEl>
                                      </p:cBhvr>
                                      <p:to x="100000" y="100000"/>
                                    </p:animScale>
                                    <p:animScale>
                                      <p:cBhvr>
                                        <p:cTn id="67" dur="26">
                                          <p:stCondLst>
                                            <p:cond delay="1642"/>
                                          </p:stCondLst>
                                        </p:cTn>
                                        <p:tgtEl>
                                          <p:spTgt spid="17"/>
                                        </p:tgtEl>
                                      </p:cBhvr>
                                      <p:to x="100000" y="90000"/>
                                    </p:animScale>
                                    <p:animScale>
                                      <p:cBhvr>
                                        <p:cTn id="68" dur="166" decel="50000">
                                          <p:stCondLst>
                                            <p:cond delay="1668"/>
                                          </p:stCondLst>
                                        </p:cTn>
                                        <p:tgtEl>
                                          <p:spTgt spid="17"/>
                                        </p:tgtEl>
                                      </p:cBhvr>
                                      <p:to x="100000" y="100000"/>
                                    </p:animScale>
                                    <p:animScale>
                                      <p:cBhvr>
                                        <p:cTn id="69" dur="26">
                                          <p:stCondLst>
                                            <p:cond delay="1808"/>
                                          </p:stCondLst>
                                        </p:cTn>
                                        <p:tgtEl>
                                          <p:spTgt spid="17"/>
                                        </p:tgtEl>
                                      </p:cBhvr>
                                      <p:to x="100000" y="95000"/>
                                    </p:animScale>
                                    <p:animScale>
                                      <p:cBhvr>
                                        <p:cTn id="7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8FC43A-07C3-464D-81BE-834830491CCC}"/>
              </a:ext>
            </a:extLst>
          </p:cNvPr>
          <p:cNvSpPr>
            <a:spLocks noGrp="1"/>
          </p:cNvSpPr>
          <p:nvPr>
            <p:ph type="title"/>
          </p:nvPr>
        </p:nvSpPr>
        <p:spPr/>
        <p:txBody>
          <a:bodyPr/>
          <a:lstStyle/>
          <a:p>
            <a:r>
              <a:rPr lang="en-US" altLang="zh-CN" dirty="0"/>
              <a:t>Inference</a:t>
            </a:r>
            <a:endParaRPr lang="zh-CN" altLang="en-US" dirty="0"/>
          </a:p>
        </p:txBody>
      </p:sp>
      <p:sp>
        <p:nvSpPr>
          <p:cNvPr id="5" name="内容占位符 4">
            <a:extLst>
              <a:ext uri="{FF2B5EF4-FFF2-40B4-BE49-F238E27FC236}">
                <a16:creationId xmlns:a16="http://schemas.microsoft.com/office/drawing/2014/main" id="{49964E30-311D-F54F-9C1E-A4AB7AA61903}"/>
              </a:ext>
            </a:extLst>
          </p:cNvPr>
          <p:cNvSpPr>
            <a:spLocks noGrp="1"/>
          </p:cNvSpPr>
          <p:nvPr>
            <p:ph sz="half" idx="1"/>
          </p:nvPr>
        </p:nvSpPr>
        <p:spPr/>
        <p:txBody>
          <a:bodyPr/>
          <a:lstStyle/>
          <a:p>
            <a:r>
              <a:rPr lang="en-US" altLang="zh-CN" sz="1200" dirty="0">
                <a:latin typeface="Gill Sans MT" panose="020B0502020104020203" pitchFamily="34" charset="0"/>
              </a:rPr>
              <a:t>Li, Mingzhen, et al. "The deep learning compiler: A comprehensive survey." </a:t>
            </a:r>
            <a:r>
              <a:rPr lang="en-US" altLang="zh-CN" sz="1200" i="1" dirty="0">
                <a:latin typeface="Gill Sans MT" panose="020B0502020104020203" pitchFamily="34" charset="0"/>
              </a:rPr>
              <a:t>IEEE Transactions on Parallel and Distributed Systems</a:t>
            </a:r>
            <a:r>
              <a:rPr lang="en-US" altLang="zh-CN" sz="1200" dirty="0">
                <a:latin typeface="Gill Sans MT" panose="020B0502020104020203" pitchFamily="34" charset="0"/>
              </a:rPr>
              <a:t> 32.3 (2020): 708-727.</a:t>
            </a:r>
          </a:p>
          <a:p>
            <a:r>
              <a:rPr lang="en-US" altLang="zh-CN" sz="1200" dirty="0">
                <a:latin typeface="Gill Sans MT" panose="020B0502020104020203" pitchFamily="34" charset="0"/>
              </a:rPr>
              <a:t>Ning, Chao, and Fengqi You. "Optimization under uncertainty in the era of big data and deep learning: When machine learning meets mathematical programming." </a:t>
            </a:r>
            <a:r>
              <a:rPr lang="en-US" altLang="zh-CN" sz="1200" i="1" dirty="0">
                <a:latin typeface="Gill Sans MT" panose="020B0502020104020203" pitchFamily="34" charset="0"/>
              </a:rPr>
              <a:t>Computers &amp; Chemical Engineering</a:t>
            </a:r>
            <a:r>
              <a:rPr lang="en-US" altLang="zh-CN" sz="1200" dirty="0">
                <a:latin typeface="Gill Sans MT" panose="020B0502020104020203" pitchFamily="34" charset="0"/>
              </a:rPr>
              <a:t> 125 (2019): 434-448.</a:t>
            </a:r>
          </a:p>
          <a:p>
            <a:r>
              <a:rPr lang="en-US" altLang="zh-CN" sz="1200" dirty="0">
                <a:latin typeface="Gill Sans MT" panose="020B0502020104020203" pitchFamily="34" charset="0"/>
              </a:rPr>
              <a:t>Xu, Zhiying, et al. "ALT: Breaking the Wall between Graph and Operator Level Optimizations for Deep Learning Compilation." </a:t>
            </a:r>
            <a:r>
              <a:rPr lang="en-US" altLang="zh-CN" sz="1200" i="1" dirty="0">
                <a:latin typeface="Gill Sans MT" panose="020B0502020104020203" pitchFamily="34" charset="0"/>
              </a:rPr>
              <a:t>arXiv preprint arXiv:2210.12415</a:t>
            </a:r>
            <a:r>
              <a:rPr lang="en-US" altLang="zh-CN" sz="1200" dirty="0">
                <a:latin typeface="Gill Sans MT" panose="020B0502020104020203" pitchFamily="34" charset="0"/>
              </a:rPr>
              <a:t> (2022).</a:t>
            </a:r>
          </a:p>
          <a:p>
            <a:r>
              <a:rPr lang="en-US" altLang="zh-CN" sz="1200" dirty="0">
                <a:latin typeface="Gill Sans MT" panose="020B0502020104020203" pitchFamily="34" charset="0"/>
              </a:rPr>
              <a:t>Baghdadi, Riyadh, et al. "A deep learning based cost model for automatic code optimization." </a:t>
            </a:r>
            <a:r>
              <a:rPr lang="en-US" altLang="zh-CN" sz="1200" i="1" dirty="0">
                <a:latin typeface="Gill Sans MT" panose="020B0502020104020203" pitchFamily="34" charset="0"/>
              </a:rPr>
              <a:t>Proceedings of Machine Learning and Systems</a:t>
            </a:r>
            <a:r>
              <a:rPr lang="en-US" altLang="zh-CN" sz="1200" dirty="0">
                <a:latin typeface="Gill Sans MT" panose="020B0502020104020203" pitchFamily="34" charset="0"/>
              </a:rPr>
              <a:t> 3 (2021): 181-193.</a:t>
            </a:r>
          </a:p>
          <a:p>
            <a:r>
              <a:rPr lang="en-US" altLang="zh-CN" sz="1200" dirty="0">
                <a:latin typeface="Gill Sans MT" panose="020B0502020104020203" pitchFamily="34" charset="0"/>
              </a:rPr>
              <a:t>Chen, Tianqi, et al. "TVM: end-to-end optimization stack for deep learning." </a:t>
            </a:r>
            <a:r>
              <a:rPr lang="en-US" altLang="zh-CN" sz="1200" i="1" dirty="0">
                <a:latin typeface="Gill Sans MT" panose="020B0502020104020203" pitchFamily="34" charset="0"/>
              </a:rPr>
              <a:t>arXiv preprint arXiv:1802.04799</a:t>
            </a:r>
            <a:r>
              <a:rPr lang="en-US" altLang="zh-CN" sz="1200" dirty="0">
                <a:latin typeface="Gill Sans MT" panose="020B0502020104020203" pitchFamily="34" charset="0"/>
              </a:rPr>
              <a:t> 11.2018 (2018): 20.</a:t>
            </a:r>
          </a:p>
          <a:p>
            <a:r>
              <a:rPr lang="en-US" altLang="zh-CN" sz="1200" dirty="0">
                <a:latin typeface="Gill Sans MT" panose="020B0502020104020203" pitchFamily="34" charset="0"/>
              </a:rPr>
              <a:t>Loop Optimizations: how does the compiler do it?</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2"/>
              </a:rPr>
              <a:t>https://johnysswlab.com/loop-optimizations-how-does-the-compiler-do-it/</a:t>
            </a:r>
            <a:endParaRPr lang="en-US" altLang="zh-CN" sz="1200" dirty="0">
              <a:latin typeface="Gill Sans MT" panose="020B0502020104020203" pitchFamily="34" charset="0"/>
            </a:endParaRPr>
          </a:p>
          <a:p>
            <a:r>
              <a:rPr lang="en-US" altLang="zh-CN" sz="1200" dirty="0">
                <a:latin typeface="Gill Sans MT" panose="020B0502020104020203" pitchFamily="34" charset="0"/>
              </a:rPr>
              <a:t>Loop Optimizations: taking matters into your hands</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3"/>
              </a:rPr>
              <a:t>https://johnysswlab.com/loop-optimizations-taking-matters-into-your-hands/</a:t>
            </a:r>
            <a:endParaRPr lang="en-US" altLang="zh-CN" sz="1200" dirty="0">
              <a:latin typeface="Gill Sans MT" panose="020B0502020104020203" pitchFamily="34" charset="0"/>
            </a:endParaRPr>
          </a:p>
          <a:p>
            <a:r>
              <a:rPr lang="zh-CN" altLang="en-US" sz="1200" dirty="0">
                <a:latin typeface="Gill Sans MT" panose="020B0502020104020203" pitchFamily="34" charset="0"/>
              </a:rPr>
              <a:t>编译优化之 </a:t>
            </a:r>
            <a:r>
              <a:rPr lang="en-US" altLang="zh-CN" sz="1200" dirty="0">
                <a:latin typeface="Gill Sans MT" panose="020B0502020104020203" pitchFamily="34" charset="0"/>
              </a:rPr>
              <a:t>- </a:t>
            </a:r>
            <a:r>
              <a:rPr lang="zh-CN" altLang="en-US" sz="1200" dirty="0">
                <a:latin typeface="Gill Sans MT" panose="020B0502020104020203" pitchFamily="34" charset="0"/>
              </a:rPr>
              <a:t>通用循环优化 </a:t>
            </a:r>
            <a:r>
              <a:rPr lang="en-US" altLang="zh-CN" sz="1200" dirty="0">
                <a:latin typeface="Gill Sans MT" panose="020B0502020104020203" pitchFamily="34" charset="0"/>
                <a:hlinkClick r:id="rId4"/>
              </a:rPr>
              <a:t>https://blog.csdn.net/qq_36287943/article/details/108542455</a:t>
            </a:r>
            <a:endParaRPr lang="en-US" altLang="zh-CN" sz="1200" dirty="0">
              <a:latin typeface="Gill Sans MT" panose="020B0502020104020203" pitchFamily="34" charset="0"/>
            </a:endParaRPr>
          </a:p>
          <a:p>
            <a:r>
              <a:rPr lang="zh-CN" altLang="en-US" sz="1200" dirty="0">
                <a:latin typeface="Gill Sans MT" panose="020B0502020104020203" pitchFamily="34" charset="0"/>
              </a:rPr>
              <a:t>陈清扬编译优化，并行计算 </a:t>
            </a:r>
            <a:r>
              <a:rPr lang="en-US" altLang="zh-CN" sz="1200" dirty="0">
                <a:latin typeface="Gill Sans MT" panose="020B0502020104020203" pitchFamily="34" charset="0"/>
                <a:hlinkClick r:id="rId5"/>
              </a:rPr>
              <a:t>https://www.zhihu.com/people/chenqingyang</a:t>
            </a:r>
            <a:endParaRPr lang="en-US" altLang="zh-CN" sz="1200" dirty="0">
              <a:latin typeface="Gill Sans MT" panose="020B0502020104020203" pitchFamily="34" charset="0"/>
            </a:endParaRPr>
          </a:p>
          <a:p>
            <a:r>
              <a:rPr lang="en-US" altLang="zh-CN" sz="1200" dirty="0">
                <a:latin typeface="Gill Sans MT" panose="020B0502020104020203" pitchFamily="34" charset="0"/>
              </a:rPr>
              <a:t>Loop optimization</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6"/>
              </a:rPr>
              <a:t>https://en.wikipedia.org/wiki/Loop_optimization</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42721318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3CF00009-9A0B-FE42-A068-F4907FEE972D}"/>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编译器后端优化</a:t>
            </a:r>
            <a:endParaRPr lang="en-US" altLang="zh-CN" sz="3200" b="1" dirty="0">
              <a:solidFill>
                <a:srgbClr val="374154"/>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后端优化概念</a:t>
            </a:r>
            <a:endParaRPr lang="en-US" altLang="zh-CN" sz="2800" dirty="0">
              <a:solidFill>
                <a:schemeClr val="bg1">
                  <a:lumMod val="75000"/>
                </a:schemeClr>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算子计算与调度</a:t>
            </a:r>
            <a:endParaRPr lang="en-US" altLang="zh-CN" sz="2800" dirty="0">
              <a:solidFill>
                <a:schemeClr val="bg1">
                  <a:lumMod val="75000"/>
                </a:schemeClr>
              </a:solidFill>
              <a:latin typeface="Gill Sans MT" panose="020B0502020104020203" pitchFamily="34" charset="0"/>
            </a:endParaRPr>
          </a:p>
          <a:p>
            <a:pPr lvl="1"/>
            <a:r>
              <a:rPr lang="zh-CN" altLang="en-US" sz="2800">
                <a:solidFill>
                  <a:srgbClr val="374154"/>
                </a:solidFill>
                <a:latin typeface="Gill Sans MT" panose="020B0502020104020203" pitchFamily="34" charset="0"/>
              </a:rPr>
              <a:t>算子调度优</a:t>
            </a:r>
            <a:r>
              <a:rPr lang="zh-CN" altLang="en-US" sz="2800" dirty="0">
                <a:solidFill>
                  <a:srgbClr val="374154"/>
                </a:solidFill>
                <a:latin typeface="Gill Sans MT" panose="020B0502020104020203" pitchFamily="34" charset="0"/>
              </a:rPr>
              <a:t>化</a:t>
            </a:r>
            <a:endParaRPr lang="en-US" altLang="zh-CN" sz="2800" dirty="0">
              <a:solidFill>
                <a:srgbClr val="374154"/>
              </a:solidFill>
              <a:latin typeface="Gill Sans MT" panose="020B0502020104020203" pitchFamily="34" charset="0"/>
            </a:endParaRPr>
          </a:p>
          <a:p>
            <a:pPr lvl="1"/>
            <a:r>
              <a:rPr lang="en-US" altLang="zh-CN" sz="2800" dirty="0">
                <a:solidFill>
                  <a:schemeClr val="bg1">
                    <a:lumMod val="75000"/>
                  </a:schemeClr>
                </a:solidFill>
                <a:latin typeface="Gill Sans MT" panose="020B0502020104020203" pitchFamily="34" charset="0"/>
              </a:rPr>
              <a:t>Auto-Tuning</a:t>
            </a:r>
          </a:p>
          <a:p>
            <a:pPr lvl="1"/>
            <a:r>
              <a:rPr lang="en-US" altLang="zh-CN" sz="2800" dirty="0">
                <a:solidFill>
                  <a:schemeClr val="bg1">
                    <a:lumMod val="75000"/>
                  </a:schemeClr>
                </a:solidFill>
                <a:latin typeface="Gill Sans MT" panose="020B0502020104020203" pitchFamily="34" charset="0"/>
              </a:rPr>
              <a:t>Polyhedral</a:t>
            </a:r>
          </a:p>
        </p:txBody>
      </p:sp>
    </p:spTree>
    <p:extLst>
      <p:ext uri="{BB962C8B-B14F-4D97-AF65-F5344CB8AC3E}">
        <p14:creationId xmlns:p14="http://schemas.microsoft.com/office/powerpoint/2010/main" val="4010904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3" name="图片 2">
            <a:extLst>
              <a:ext uri="{FF2B5EF4-FFF2-40B4-BE49-F238E27FC236}">
                <a16:creationId xmlns:a16="http://schemas.microsoft.com/office/drawing/2014/main" id="{6F1AAE4B-FD30-1C4E-8728-075D623A1F4E}"/>
              </a:ext>
            </a:extLst>
          </p:cNvPr>
          <p:cNvPicPr>
            <a:picLocks noChangeAspect="1"/>
          </p:cNvPicPr>
          <p:nvPr/>
        </p:nvPicPr>
        <p:blipFill>
          <a:blip r:embed="rId2"/>
          <a:stretch>
            <a:fillRect/>
          </a:stretch>
        </p:blipFill>
        <p:spPr>
          <a:xfrm>
            <a:off x="769789" y="974165"/>
            <a:ext cx="9093739" cy="5676408"/>
          </a:xfrm>
          <a:prstGeom prst="rect">
            <a:avLst/>
          </a:prstGeom>
        </p:spPr>
      </p:pic>
    </p:spTree>
    <p:extLst>
      <p:ext uri="{BB962C8B-B14F-4D97-AF65-F5344CB8AC3E}">
        <p14:creationId xmlns:p14="http://schemas.microsoft.com/office/powerpoint/2010/main" val="281051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65D0A-766F-2A42-A7D4-7240B7279EF2}"/>
              </a:ext>
            </a:extLst>
          </p:cNvPr>
          <p:cNvSpPr>
            <a:spLocks noGrp="1"/>
          </p:cNvSpPr>
          <p:nvPr>
            <p:ph type="title"/>
          </p:nvPr>
        </p:nvSpPr>
        <p:spPr/>
        <p:txBody>
          <a:bodyPr/>
          <a:lstStyle/>
          <a:p>
            <a:r>
              <a:rPr kumimoji="1" lang="en-US" altLang="zh-CN" dirty="0"/>
              <a:t>AI</a:t>
            </a:r>
            <a:r>
              <a:rPr kumimoji="1" lang="zh-CN" altLang="en-US" dirty="0"/>
              <a:t> 编译器后端部分</a:t>
            </a:r>
          </a:p>
        </p:txBody>
      </p:sp>
      <p:sp>
        <p:nvSpPr>
          <p:cNvPr id="5" name="内容占位符 4">
            <a:extLst>
              <a:ext uri="{FF2B5EF4-FFF2-40B4-BE49-F238E27FC236}">
                <a16:creationId xmlns:a16="http://schemas.microsoft.com/office/drawing/2014/main" id="{A034A40B-497A-5A45-880B-25657EA10ED2}"/>
              </a:ext>
            </a:extLst>
          </p:cNvPr>
          <p:cNvSpPr>
            <a:spLocks noGrp="1"/>
          </p:cNvSpPr>
          <p:nvPr>
            <p:ph sz="half" idx="1"/>
          </p:nvPr>
        </p:nvSpPr>
        <p:spPr>
          <a:xfrm>
            <a:off x="623635" y="1268760"/>
            <a:ext cx="10963473" cy="1944216"/>
          </a:xfrm>
        </p:spPr>
        <p:txBody>
          <a:bodyPr/>
          <a:lstStyle/>
          <a:p>
            <a:pPr marL="0" indent="0" algn="ctr" eaLnBrk="1" latinLnBrk="1" hangingPunct="1">
              <a:lnSpc>
                <a:spcPct val="150000"/>
              </a:lnSpc>
              <a:buNone/>
            </a:pPr>
            <a:r>
              <a:rPr lang="en-US" altLang="zh-CN" dirty="0">
                <a:latin typeface="Gill Sans MT" panose="020B0502020104020203" pitchFamily="34" charset="0"/>
              </a:rPr>
              <a:t>1</a:t>
            </a:r>
            <a:r>
              <a:rPr lang="zh-CN" altLang="en-US" dirty="0">
                <a:latin typeface="Gill Sans MT" panose="020B0502020104020203" pitchFamily="34" charset="0"/>
              </a:rPr>
              <a:t>）生成低级</a:t>
            </a:r>
            <a:r>
              <a:rPr lang="en-US" altLang="zh-CN" dirty="0">
                <a:latin typeface="Gill Sans MT" panose="020B0502020104020203" pitchFamily="34" charset="0"/>
              </a:rPr>
              <a:t>IR</a:t>
            </a:r>
            <a:r>
              <a:rPr lang="zh-CN" altLang="en-US" dirty="0">
                <a:latin typeface="Gill Sans MT" panose="020B0502020104020203" pitchFamily="34" charset="0"/>
              </a:rPr>
              <a:t>；</a:t>
            </a:r>
            <a:r>
              <a:rPr lang="en-US" altLang="zh-CN" dirty="0">
                <a:latin typeface="Gill Sans MT" panose="020B0502020104020203" pitchFamily="34" charset="0"/>
              </a:rPr>
              <a:t>2</a:t>
            </a:r>
            <a:r>
              <a:rPr lang="zh-CN" altLang="en-US" dirty="0">
                <a:latin typeface="Gill Sans MT" panose="020B0502020104020203" pitchFamily="34" charset="0"/>
              </a:rPr>
              <a:t>）后端优化；</a:t>
            </a:r>
            <a:r>
              <a:rPr lang="en-US" altLang="zh-CN" dirty="0">
                <a:latin typeface="Gill Sans MT" panose="020B0502020104020203" pitchFamily="34" charset="0"/>
              </a:rPr>
              <a:t>3</a:t>
            </a:r>
            <a:r>
              <a:rPr lang="zh-CN" altLang="en-US" dirty="0">
                <a:latin typeface="Gill Sans MT" panose="020B0502020104020203" pitchFamily="34" charset="0"/>
              </a:rPr>
              <a:t>）代码生成</a:t>
            </a:r>
          </a:p>
        </p:txBody>
      </p:sp>
      <p:pic>
        <p:nvPicPr>
          <p:cNvPr id="4" name="图片 3">
            <a:extLst>
              <a:ext uri="{FF2B5EF4-FFF2-40B4-BE49-F238E27FC236}">
                <a16:creationId xmlns:a16="http://schemas.microsoft.com/office/drawing/2014/main" id="{EA8917A5-36BE-5748-A20C-A78379E50DA3}"/>
              </a:ext>
            </a:extLst>
          </p:cNvPr>
          <p:cNvPicPr>
            <a:picLocks noChangeAspect="1"/>
          </p:cNvPicPr>
          <p:nvPr/>
        </p:nvPicPr>
        <p:blipFill>
          <a:blip r:embed="rId2"/>
          <a:stretch>
            <a:fillRect/>
          </a:stretch>
        </p:blipFill>
        <p:spPr>
          <a:xfrm>
            <a:off x="1533371" y="2242496"/>
            <a:ext cx="9144000" cy="3708400"/>
          </a:xfrm>
          <a:prstGeom prst="rect">
            <a:avLst/>
          </a:prstGeom>
        </p:spPr>
      </p:pic>
    </p:spTree>
    <p:extLst>
      <p:ext uri="{BB962C8B-B14F-4D97-AF65-F5344CB8AC3E}">
        <p14:creationId xmlns:p14="http://schemas.microsoft.com/office/powerpoint/2010/main" val="1606768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91B56-7B55-3D44-8B58-B76ED046B2AF}"/>
              </a:ext>
            </a:extLst>
          </p:cNvPr>
          <p:cNvSpPr>
            <a:spLocks noGrp="1"/>
          </p:cNvSpPr>
          <p:nvPr>
            <p:ph type="title"/>
          </p:nvPr>
        </p:nvSpPr>
        <p:spPr/>
        <p:txBody>
          <a:bodyPr/>
          <a:lstStyle/>
          <a:p>
            <a:r>
              <a:rPr lang="en-US" altLang="zh-CN" dirty="0"/>
              <a:t>Schedule trees</a:t>
            </a:r>
            <a:r>
              <a:rPr lang="zh-CN" altLang="en-US" dirty="0"/>
              <a:t> 调度树</a:t>
            </a:r>
            <a:endParaRPr kumimoji="1" lang="zh-CN" altLang="en-US" dirty="0"/>
          </a:p>
        </p:txBody>
      </p:sp>
      <p:sp>
        <p:nvSpPr>
          <p:cNvPr id="3" name="内容占位符 2">
            <a:extLst>
              <a:ext uri="{FF2B5EF4-FFF2-40B4-BE49-F238E27FC236}">
                <a16:creationId xmlns:a16="http://schemas.microsoft.com/office/drawing/2014/main" id="{82080A8B-37CC-124F-A569-5C7A172C9C7B}"/>
              </a:ext>
            </a:extLst>
          </p:cNvPr>
          <p:cNvSpPr>
            <a:spLocks noGrp="1"/>
          </p:cNvSpPr>
          <p:nvPr>
            <p:ph sz="half" idx="1"/>
          </p:nvPr>
        </p:nvSpPr>
        <p:spPr>
          <a:xfrm>
            <a:off x="623636" y="1412776"/>
            <a:ext cx="3386514" cy="4608512"/>
          </a:xfrm>
        </p:spPr>
        <p:txBody>
          <a:bodyPr/>
          <a:lstStyle/>
          <a:p>
            <a:r>
              <a:rPr lang="en-US" altLang="zh-CN" sz="2400" dirty="0">
                <a:latin typeface="Gill Sans MT" panose="020B0502020104020203" pitchFamily="34" charset="0"/>
              </a:rPr>
              <a:t>Root nodes</a:t>
            </a:r>
          </a:p>
          <a:p>
            <a:r>
              <a:rPr lang="en-US" altLang="zh-CN" sz="2400" dirty="0">
                <a:latin typeface="Gill Sans MT" panose="020B0502020104020203" pitchFamily="34" charset="0"/>
              </a:rPr>
              <a:t>Loop nodes</a:t>
            </a:r>
          </a:p>
          <a:p>
            <a:r>
              <a:rPr lang="en-US" altLang="zh-CN" sz="2400" dirty="0">
                <a:latin typeface="Gill Sans MT" panose="020B0502020104020203" pitchFamily="34" charset="0"/>
              </a:rPr>
              <a:t>Storage nodes </a:t>
            </a:r>
          </a:p>
          <a:p>
            <a:r>
              <a:rPr lang="en-US" altLang="zh-CN" sz="2400" dirty="0">
                <a:latin typeface="Gill Sans MT" panose="020B0502020104020203" pitchFamily="34" charset="0"/>
              </a:rPr>
              <a:t>Compute nodes   </a:t>
            </a:r>
          </a:p>
        </p:txBody>
      </p:sp>
      <p:pic>
        <p:nvPicPr>
          <p:cNvPr id="5" name="图片 4">
            <a:extLst>
              <a:ext uri="{FF2B5EF4-FFF2-40B4-BE49-F238E27FC236}">
                <a16:creationId xmlns:a16="http://schemas.microsoft.com/office/drawing/2014/main" id="{36EA8B49-599C-1749-A6DD-D74A7C851EAA}"/>
              </a:ext>
            </a:extLst>
          </p:cNvPr>
          <p:cNvPicPr>
            <a:picLocks noChangeAspect="1"/>
          </p:cNvPicPr>
          <p:nvPr/>
        </p:nvPicPr>
        <p:blipFill>
          <a:blip r:embed="rId2"/>
          <a:stretch>
            <a:fillRect/>
          </a:stretch>
        </p:blipFill>
        <p:spPr>
          <a:xfrm>
            <a:off x="4514205" y="1365431"/>
            <a:ext cx="6942286" cy="4703202"/>
          </a:xfrm>
          <a:prstGeom prst="rect">
            <a:avLst/>
          </a:prstGeom>
        </p:spPr>
      </p:pic>
    </p:spTree>
    <p:extLst>
      <p:ext uri="{BB962C8B-B14F-4D97-AF65-F5344CB8AC3E}">
        <p14:creationId xmlns:p14="http://schemas.microsoft.com/office/powerpoint/2010/main" val="3094048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zh-CN" altLang="en-US" dirty="0"/>
              <a:t>算子调度优化</a:t>
            </a:r>
          </a:p>
        </p:txBody>
      </p:sp>
    </p:spTree>
    <p:extLst>
      <p:ext uri="{BB962C8B-B14F-4D97-AF65-F5344CB8AC3E}">
        <p14:creationId xmlns:p14="http://schemas.microsoft.com/office/powerpoint/2010/main" val="112092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B88D2D-B007-8B47-815C-B7A478DEA037}"/>
              </a:ext>
            </a:extLst>
          </p:cNvPr>
          <p:cNvSpPr>
            <a:spLocks noGrp="1"/>
          </p:cNvSpPr>
          <p:nvPr>
            <p:ph type="title"/>
          </p:nvPr>
        </p:nvSpPr>
        <p:spPr/>
        <p:txBody>
          <a:bodyPr/>
          <a:lstStyle/>
          <a:p>
            <a:r>
              <a:rPr lang="zh-CN" altLang="en-US" dirty="0"/>
              <a:t>计算特征</a:t>
            </a:r>
          </a:p>
        </p:txBody>
      </p:sp>
      <p:sp>
        <p:nvSpPr>
          <p:cNvPr id="12" name="内容占位符 11">
            <a:extLst>
              <a:ext uri="{FF2B5EF4-FFF2-40B4-BE49-F238E27FC236}">
                <a16:creationId xmlns:a16="http://schemas.microsoft.com/office/drawing/2014/main" id="{6D552FF0-4CD7-8741-8104-FD7A2726D0BC}"/>
              </a:ext>
            </a:extLst>
          </p:cNvPr>
          <p:cNvSpPr>
            <a:spLocks noGrp="1"/>
          </p:cNvSpPr>
          <p:nvPr>
            <p:ph sz="half" idx="1"/>
          </p:nvPr>
        </p:nvSpPr>
        <p:spPr/>
        <p:txBody>
          <a:bodyPr/>
          <a:lstStyle/>
          <a:p>
            <a:r>
              <a:rPr lang="en-US" altLang="zh-CN" dirty="0"/>
              <a:t>1</a:t>
            </a:r>
            <a:r>
              <a:rPr lang="zh-CN" altLang="en-US" dirty="0"/>
              <a:t>）多重循环为特点；</a:t>
            </a:r>
            <a:r>
              <a:rPr lang="en-US" altLang="zh-CN" dirty="0"/>
              <a:t>2</a:t>
            </a:r>
            <a:r>
              <a:rPr lang="zh-CN" altLang="en-US" dirty="0"/>
              <a:t>）没有复杂控制流；</a:t>
            </a:r>
            <a:r>
              <a:rPr lang="en-US" altLang="zh-CN" dirty="0"/>
              <a:t>3</a:t>
            </a:r>
            <a:r>
              <a:rPr lang="zh-CN" altLang="en-US" dirty="0"/>
              <a:t>）以多维张量计算为主要数据；</a:t>
            </a:r>
          </a:p>
        </p:txBody>
      </p:sp>
      <p:pic>
        <p:nvPicPr>
          <p:cNvPr id="6" name="图片 5">
            <a:extLst>
              <a:ext uri="{FF2B5EF4-FFF2-40B4-BE49-F238E27FC236}">
                <a16:creationId xmlns:a16="http://schemas.microsoft.com/office/drawing/2014/main" id="{6A3C9CB7-C43D-6647-9DE0-81074DB26654}"/>
              </a:ext>
            </a:extLst>
          </p:cNvPr>
          <p:cNvPicPr>
            <a:picLocks noChangeAspect="1"/>
          </p:cNvPicPr>
          <p:nvPr/>
        </p:nvPicPr>
        <p:blipFill>
          <a:blip r:embed="rId2"/>
          <a:stretch>
            <a:fillRect/>
          </a:stretch>
        </p:blipFill>
        <p:spPr>
          <a:xfrm>
            <a:off x="3362077" y="2276872"/>
            <a:ext cx="7803324" cy="3775432"/>
          </a:xfrm>
          <a:prstGeom prst="rect">
            <a:avLst/>
          </a:prstGeom>
        </p:spPr>
      </p:pic>
      <p:pic>
        <p:nvPicPr>
          <p:cNvPr id="7" name="图片 6">
            <a:extLst>
              <a:ext uri="{FF2B5EF4-FFF2-40B4-BE49-F238E27FC236}">
                <a16:creationId xmlns:a16="http://schemas.microsoft.com/office/drawing/2014/main" id="{80F1B68F-D590-534D-9F15-085D11C1D1EE}"/>
              </a:ext>
            </a:extLst>
          </p:cNvPr>
          <p:cNvPicPr>
            <a:picLocks noChangeAspect="1"/>
          </p:cNvPicPr>
          <p:nvPr/>
        </p:nvPicPr>
        <p:blipFill>
          <a:blip r:embed="rId3"/>
          <a:stretch>
            <a:fillRect/>
          </a:stretch>
        </p:blipFill>
        <p:spPr>
          <a:xfrm>
            <a:off x="603396" y="2276872"/>
            <a:ext cx="1027215" cy="3858320"/>
          </a:xfrm>
          <a:prstGeom prst="rect">
            <a:avLst/>
          </a:prstGeom>
        </p:spPr>
      </p:pic>
      <p:cxnSp>
        <p:nvCxnSpPr>
          <p:cNvPr id="8" name="直线箭头连接符 7">
            <a:extLst>
              <a:ext uri="{FF2B5EF4-FFF2-40B4-BE49-F238E27FC236}">
                <a16:creationId xmlns:a16="http://schemas.microsoft.com/office/drawing/2014/main" id="{F53DED47-7A94-0C4A-9777-D91219BAFF05}"/>
              </a:ext>
            </a:extLst>
          </p:cNvPr>
          <p:cNvCxnSpPr>
            <a:cxnSpLocks/>
          </p:cNvCxnSpPr>
          <p:nvPr/>
        </p:nvCxnSpPr>
        <p:spPr bwMode="auto">
          <a:xfrm>
            <a:off x="1489869" y="3165847"/>
            <a:ext cx="3024336" cy="0"/>
          </a:xfrm>
          <a:prstGeom prst="straightConnector1">
            <a:avLst/>
          </a:prstGeom>
          <a:noFill/>
          <a:ln w="28575" cap="flat" cmpd="sng" algn="ctr">
            <a:solidFill>
              <a:srgbClr val="374154"/>
            </a:solidFill>
            <a:prstDash val="solid"/>
            <a:round/>
            <a:headEnd type="none" w="med" len="med"/>
            <a:tailEnd type="triangle"/>
          </a:ln>
          <a:effectLst/>
        </p:spPr>
      </p:cxnSp>
    </p:spTree>
    <p:extLst>
      <p:ext uri="{BB962C8B-B14F-4D97-AF65-F5344CB8AC3E}">
        <p14:creationId xmlns:p14="http://schemas.microsoft.com/office/powerpoint/2010/main" val="87348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zh-CN" altLang="en-US" dirty="0"/>
              <a:t>优化方法</a:t>
            </a:r>
          </a:p>
        </p:txBody>
      </p:sp>
      <p:sp>
        <p:nvSpPr>
          <p:cNvPr id="3" name="内容占位符 2">
            <a:extLst>
              <a:ext uri="{FF2B5EF4-FFF2-40B4-BE49-F238E27FC236}">
                <a16:creationId xmlns:a16="http://schemas.microsoft.com/office/drawing/2014/main" id="{BD997C3B-9956-B341-8767-FDB321223CA0}"/>
              </a:ext>
            </a:extLst>
          </p:cNvPr>
          <p:cNvSpPr>
            <a:spLocks noGrp="1"/>
          </p:cNvSpPr>
          <p:nvPr>
            <p:ph sz="half" idx="1"/>
          </p:nvPr>
        </p:nvSpPr>
        <p:spPr/>
        <p:txBody>
          <a:bodyPr/>
          <a:lstStyle/>
          <a:p>
            <a:pPr marL="0" indent="0">
              <a:buNone/>
            </a:pPr>
            <a:r>
              <a:rPr lang="en-US" altLang="zh-CN" b="1" dirty="0"/>
              <a:t>Halide</a:t>
            </a:r>
          </a:p>
          <a:p>
            <a:r>
              <a:rPr lang="en-US" altLang="zh-CN" dirty="0"/>
              <a:t>Reorder(</a:t>
            </a:r>
            <a:r>
              <a:rPr lang="zh-CN" altLang="en-US" dirty="0"/>
              <a:t>交换</a:t>
            </a:r>
            <a:r>
              <a:rPr lang="en-US" altLang="zh-CN" dirty="0"/>
              <a:t>)</a:t>
            </a:r>
          </a:p>
          <a:p>
            <a:r>
              <a:rPr lang="en-US" altLang="zh-CN" dirty="0"/>
              <a:t>Split(</a:t>
            </a:r>
            <a:r>
              <a:rPr lang="zh-CN" altLang="en-US" dirty="0"/>
              <a:t>拆分</a:t>
            </a:r>
            <a:r>
              <a:rPr lang="en-US" altLang="zh-CN" dirty="0"/>
              <a:t>)</a:t>
            </a:r>
          </a:p>
          <a:p>
            <a:r>
              <a:rPr lang="en-US" altLang="zh-CN" dirty="0"/>
              <a:t>Fuse(</a:t>
            </a:r>
            <a:r>
              <a:rPr lang="zh-CN" altLang="en-US" dirty="0"/>
              <a:t>融合</a:t>
            </a:r>
            <a:r>
              <a:rPr lang="en-US" altLang="zh-CN" dirty="0"/>
              <a:t>)</a:t>
            </a:r>
          </a:p>
          <a:p>
            <a:r>
              <a:rPr lang="en-US" altLang="zh-CN" dirty="0"/>
              <a:t>Tile(</a:t>
            </a:r>
            <a:r>
              <a:rPr lang="zh-CN" altLang="en-US" dirty="0"/>
              <a:t>平铺</a:t>
            </a:r>
            <a:r>
              <a:rPr lang="en-US" altLang="zh-CN" dirty="0"/>
              <a:t>)</a:t>
            </a:r>
          </a:p>
          <a:p>
            <a:r>
              <a:rPr lang="en-US" altLang="zh-CN" dirty="0"/>
              <a:t>Vector(</a:t>
            </a:r>
            <a:r>
              <a:rPr lang="zh-CN" altLang="en-US" dirty="0"/>
              <a:t>向量化</a:t>
            </a:r>
            <a:r>
              <a:rPr lang="en-US" altLang="zh-CN" dirty="0"/>
              <a:t>)</a:t>
            </a:r>
          </a:p>
          <a:p>
            <a:r>
              <a:rPr lang="zh-CN" altLang="en-US" dirty="0"/>
              <a:t>展开</a:t>
            </a:r>
            <a:r>
              <a:rPr lang="en-US" altLang="zh-CN" dirty="0"/>
              <a:t>(Unrolling)</a:t>
            </a:r>
          </a:p>
          <a:p>
            <a:r>
              <a:rPr lang="zh-CN" altLang="en-US" dirty="0"/>
              <a:t>并行</a:t>
            </a:r>
            <a:r>
              <a:rPr lang="en-US" altLang="zh-CN" dirty="0"/>
              <a:t>(Parallelizing)</a:t>
            </a:r>
          </a:p>
          <a:p>
            <a:endParaRPr kumimoji="1" lang="zh-CN" altLang="en-US" dirty="0"/>
          </a:p>
        </p:txBody>
      </p:sp>
      <p:sp>
        <p:nvSpPr>
          <p:cNvPr id="4" name="内容占位符 3">
            <a:extLst>
              <a:ext uri="{FF2B5EF4-FFF2-40B4-BE49-F238E27FC236}">
                <a16:creationId xmlns:a16="http://schemas.microsoft.com/office/drawing/2014/main" id="{FD64E641-C19A-1845-B6D8-B7BFBAD091CB}"/>
              </a:ext>
            </a:extLst>
          </p:cNvPr>
          <p:cNvSpPr>
            <a:spLocks noGrp="1"/>
          </p:cNvSpPr>
          <p:nvPr>
            <p:ph sz="half" idx="10"/>
          </p:nvPr>
        </p:nvSpPr>
        <p:spPr/>
        <p:txBody>
          <a:bodyPr/>
          <a:lstStyle/>
          <a:p>
            <a:pPr marL="0" indent="0">
              <a:buNone/>
            </a:pPr>
            <a:r>
              <a:rPr lang="en-US" altLang="zh-CN" b="1" dirty="0"/>
              <a:t>TVM</a:t>
            </a:r>
          </a:p>
          <a:p>
            <a:r>
              <a:rPr lang="en-US" altLang="zh-CN" dirty="0"/>
              <a:t>Reorder(</a:t>
            </a:r>
            <a:r>
              <a:rPr lang="zh-CN" altLang="en-US" dirty="0"/>
              <a:t>交换</a:t>
            </a:r>
            <a:r>
              <a:rPr lang="en-US" altLang="zh-CN" dirty="0"/>
              <a:t>)</a:t>
            </a:r>
          </a:p>
          <a:p>
            <a:r>
              <a:rPr lang="en-US" altLang="zh-CN" dirty="0"/>
              <a:t>Split(</a:t>
            </a:r>
            <a:r>
              <a:rPr lang="zh-CN" altLang="en-US" dirty="0"/>
              <a:t>拆分</a:t>
            </a:r>
            <a:r>
              <a:rPr lang="en-US" altLang="zh-CN" dirty="0"/>
              <a:t>)</a:t>
            </a:r>
          </a:p>
          <a:p>
            <a:r>
              <a:rPr lang="en-US" altLang="zh-CN" dirty="0"/>
              <a:t>Fuse(</a:t>
            </a:r>
            <a:r>
              <a:rPr lang="zh-CN" altLang="en-US" dirty="0"/>
              <a:t>融合</a:t>
            </a:r>
            <a:r>
              <a:rPr lang="en-US" altLang="zh-CN" dirty="0"/>
              <a:t>)</a:t>
            </a:r>
          </a:p>
          <a:p>
            <a:r>
              <a:rPr lang="en-US" altLang="zh-CN" dirty="0"/>
              <a:t>Tile(</a:t>
            </a:r>
            <a:r>
              <a:rPr lang="zh-CN" altLang="en-US" dirty="0"/>
              <a:t>平铺</a:t>
            </a:r>
            <a:r>
              <a:rPr lang="en-US" altLang="zh-CN" dirty="0"/>
              <a:t>)</a:t>
            </a:r>
          </a:p>
          <a:p>
            <a:r>
              <a:rPr lang="en-US" altLang="zh-CN" dirty="0"/>
              <a:t>Vector(</a:t>
            </a:r>
            <a:r>
              <a:rPr lang="zh-CN" altLang="en-US" dirty="0"/>
              <a:t>向量化</a:t>
            </a:r>
            <a:r>
              <a:rPr lang="en-US" altLang="zh-CN" dirty="0"/>
              <a:t>)</a:t>
            </a:r>
          </a:p>
          <a:p>
            <a:r>
              <a:rPr lang="en-US" altLang="zh-CN" dirty="0"/>
              <a:t>Tensor(</a:t>
            </a:r>
            <a:r>
              <a:rPr lang="zh-CN" altLang="en-US" dirty="0"/>
              <a:t>张量化</a:t>
            </a:r>
            <a:r>
              <a:rPr lang="en-US" altLang="zh-CN" dirty="0"/>
              <a:t>)</a:t>
            </a:r>
          </a:p>
          <a:p>
            <a:r>
              <a:rPr lang="zh-CN" altLang="en-US" dirty="0"/>
              <a:t>展开</a:t>
            </a:r>
            <a:r>
              <a:rPr lang="en-US" altLang="zh-CN" dirty="0"/>
              <a:t>(Unrolling)</a:t>
            </a:r>
          </a:p>
          <a:p>
            <a:r>
              <a:rPr lang="zh-CN" altLang="en-US" dirty="0"/>
              <a:t>并行</a:t>
            </a:r>
            <a:r>
              <a:rPr lang="en-US" altLang="zh-CN" dirty="0"/>
              <a:t>(Parallelizing)</a:t>
            </a:r>
          </a:p>
        </p:txBody>
      </p:sp>
    </p:spTree>
    <p:extLst>
      <p:ext uri="{BB962C8B-B14F-4D97-AF65-F5344CB8AC3E}">
        <p14:creationId xmlns:p14="http://schemas.microsoft.com/office/powerpoint/2010/main" val="211716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zh-CN" altLang="en-US" dirty="0"/>
              <a:t>基于源码的修改</a:t>
            </a:r>
          </a:p>
        </p:txBody>
      </p:sp>
    </p:spTree>
    <p:extLst>
      <p:ext uri="{BB962C8B-B14F-4D97-AF65-F5344CB8AC3E}">
        <p14:creationId xmlns:p14="http://schemas.microsoft.com/office/powerpoint/2010/main" val="3776828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33161</TotalTime>
  <Words>697</Words>
  <Application>Microsoft Macintosh PowerPoint</Application>
  <PresentationFormat>自定义</PresentationFormat>
  <Paragraphs>104</Paragraphs>
  <Slides>20</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20</vt:i4>
      </vt:variant>
    </vt:vector>
  </HeadingPairs>
  <TitlesOfParts>
    <vt:vector size="40" baseType="lpstr">
      <vt:lpstr>黑体</vt:lpstr>
      <vt:lpstr>华文细黑</vt:lpstr>
      <vt:lpstr>微软雅黑</vt:lpstr>
      <vt:lpstr>微软雅黑</vt:lpstr>
      <vt:lpstr>FrutigerNext LT Bold</vt:lpstr>
      <vt:lpstr>FrutigerNext LT Light</vt:lpstr>
      <vt:lpstr>FrutigerNext LT Medium</vt:lpstr>
      <vt:lpstr>MS PGothic</vt:lpstr>
      <vt:lpstr>Stentiga</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AI编译器-后端优化</vt:lpstr>
      <vt:lpstr>PowerPoint 演示文稿</vt:lpstr>
      <vt:lpstr>Where are we？</vt:lpstr>
      <vt:lpstr>AI 编译器后端部分</vt:lpstr>
      <vt:lpstr>Schedule trees 调度树</vt:lpstr>
      <vt:lpstr>PowerPoint 演示文稿</vt:lpstr>
      <vt:lpstr>计算特征</vt:lpstr>
      <vt:lpstr>优化方法</vt:lpstr>
      <vt:lpstr>PowerPoint 演示文稿</vt:lpstr>
      <vt:lpstr>循环交换</vt:lpstr>
      <vt:lpstr>循环变量实例化</vt:lpstr>
      <vt:lpstr>表达式外放</vt:lpstr>
      <vt:lpstr>循环终止调用</vt:lpstr>
      <vt:lpstr>AI框架 + CUDA/DSL</vt:lpstr>
      <vt:lpstr>PowerPoint 演示文稿</vt:lpstr>
      <vt:lpstr>算子调度优化方法</vt:lpstr>
      <vt:lpstr>PowerPoint 演示文稿</vt:lpstr>
      <vt:lpstr>PowerPoint 演示文稿</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5415</cp:revision>
  <dcterms:created xsi:type="dcterms:W3CDTF">2015-01-14T10:38:57Z</dcterms:created>
  <dcterms:modified xsi:type="dcterms:W3CDTF">2024-06-09T23:18:10Z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